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8" r:id="rId2"/>
    <p:sldId id="259" r:id="rId3"/>
    <p:sldId id="324" r:id="rId4"/>
    <p:sldId id="326" r:id="rId5"/>
    <p:sldId id="282" r:id="rId6"/>
    <p:sldId id="330" r:id="rId7"/>
    <p:sldId id="328" r:id="rId8"/>
    <p:sldId id="323" r:id="rId9"/>
    <p:sldId id="262" r:id="rId10"/>
    <p:sldId id="311" r:id="rId11"/>
    <p:sldId id="312" r:id="rId12"/>
    <p:sldId id="313" r:id="rId13"/>
    <p:sldId id="261" r:id="rId14"/>
    <p:sldId id="329" r:id="rId15"/>
    <p:sldId id="263" r:id="rId16"/>
    <p:sldId id="264" r:id="rId17"/>
    <p:sldId id="265" r:id="rId18"/>
    <p:sldId id="266" r:id="rId19"/>
    <p:sldId id="260" r:id="rId20"/>
    <p:sldId id="268" r:id="rId21"/>
    <p:sldId id="269" r:id="rId22"/>
    <p:sldId id="270" r:id="rId23"/>
    <p:sldId id="271" r:id="rId24"/>
    <p:sldId id="272" r:id="rId25"/>
    <p:sldId id="273" r:id="rId26"/>
    <p:sldId id="276" r:id="rId27"/>
    <p:sldId id="277" r:id="rId28"/>
    <p:sldId id="285" r:id="rId29"/>
    <p:sldId id="298" r:id="rId30"/>
    <p:sldId id="299" r:id="rId31"/>
    <p:sldId id="283" r:id="rId32"/>
    <p:sldId id="315" r:id="rId33"/>
    <p:sldId id="316" r:id="rId34"/>
    <p:sldId id="317" r:id="rId35"/>
    <p:sldId id="318" r:id="rId36"/>
    <p:sldId id="319" r:id="rId37"/>
    <p:sldId id="325" r:id="rId38"/>
    <p:sldId id="295" r:id="rId39"/>
    <p:sldId id="296" r:id="rId40"/>
    <p:sldId id="297" r:id="rId41"/>
    <p:sldId id="281" r:id="rId42"/>
    <p:sldId id="286" r:id="rId43"/>
    <p:sldId id="301" r:id="rId44"/>
    <p:sldId id="307" r:id="rId45"/>
    <p:sldId id="309" r:id="rId46"/>
    <p:sldId id="293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22" d="100"/>
          <a:sy n="122" d="100"/>
        </p:scale>
        <p:origin x="-3616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B2A64A1-CC54-0249-81D0-DCEAEEAA1F1D}" type="datetimeFigureOut">
              <a:rPr lang="en-US"/>
              <a:pPr>
                <a:defRPr/>
              </a:pPr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F9E66BC6-4F1B-1445-9C06-308A4799D6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02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C9C36A94-0E5C-C448-8DF6-4BD4A21D412B}" type="datetimeFigureOut">
              <a:rPr lang="en-US"/>
              <a:pPr>
                <a:defRPr/>
              </a:pPr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noProof="0"/>
              <a:t>Click to edit Master text styles</a:t>
            </a:r>
          </a:p>
          <a:p>
            <a:pPr lvl="1"/>
            <a:r>
              <a:rPr lang="en-CA" noProof="0"/>
              <a:t>Second level</a:t>
            </a:r>
          </a:p>
          <a:p>
            <a:pPr lvl="2"/>
            <a:r>
              <a:rPr lang="en-CA" noProof="0"/>
              <a:t>Third level</a:t>
            </a:r>
          </a:p>
          <a:p>
            <a:pPr lvl="3"/>
            <a:r>
              <a:rPr lang="en-CA" noProof="0"/>
              <a:t>Fourth level</a:t>
            </a:r>
          </a:p>
          <a:p>
            <a:pPr lvl="4"/>
            <a:r>
              <a:rPr lang="en-CA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C6FD59D0-6DB8-C14A-944A-205A84A03F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3683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>
            <a:extLst>
              <a:ext uri="{FF2B5EF4-FFF2-40B4-BE49-F238E27FC236}">
                <a16:creationId xmlns:a16="http://schemas.microsoft.com/office/drawing/2014/main" id="{ACA486C0-87BB-4F79-818A-DA94B241E7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>
            <a:extLst>
              <a:ext uri="{FF2B5EF4-FFF2-40B4-BE49-F238E27FC236}">
                <a16:creationId xmlns:a16="http://schemas.microsoft.com/office/drawing/2014/main" id="{91E728ED-3BE8-43DE-B2C2-55AF40C9F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27F6A9F2-70A3-4E85-88F8-44F9370243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5A586C41-C7ED-4171-B1ED-586A28D9CC91}" type="slidenum">
              <a:rPr lang="en-US" altLang="en-US" sz="1300">
                <a:latin typeface="Verdana" panose="020B0604030504040204" pitchFamily="34" charset="0"/>
              </a:rPr>
              <a:pPr/>
              <a:t>1</a:t>
            </a:fld>
            <a:endParaRPr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lide Image Placeholder 1">
            <a:extLst>
              <a:ext uri="{FF2B5EF4-FFF2-40B4-BE49-F238E27FC236}">
                <a16:creationId xmlns:a16="http://schemas.microsoft.com/office/drawing/2014/main" id="{F5AF95C2-0B50-4621-8BAA-AD2ABBA0EF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0899" name="Notes Placeholder 2">
            <a:extLst>
              <a:ext uri="{FF2B5EF4-FFF2-40B4-BE49-F238E27FC236}">
                <a16:creationId xmlns:a16="http://schemas.microsoft.com/office/drawing/2014/main" id="{B82A4F5D-BE38-4EC5-BBEE-887AF7F74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0900" name="Slide Number Placeholder 3">
            <a:extLst>
              <a:ext uri="{FF2B5EF4-FFF2-40B4-BE49-F238E27FC236}">
                <a16:creationId xmlns:a16="http://schemas.microsoft.com/office/drawing/2014/main" id="{B2FEE41F-8300-465D-BC44-72C22E441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4A7DAB7-09CC-45CD-8C7C-4E84323824AE}" type="slidenum">
              <a:rPr lang="en-US" altLang="en-US" sz="1300"/>
              <a:pPr/>
              <a:t>16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>
            <a:extLst>
              <a:ext uri="{FF2B5EF4-FFF2-40B4-BE49-F238E27FC236}">
                <a16:creationId xmlns:a16="http://schemas.microsoft.com/office/drawing/2014/main" id="{CC6A1261-8660-401F-A41C-1FA6976A8EE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>
            <a:extLst>
              <a:ext uri="{FF2B5EF4-FFF2-40B4-BE49-F238E27FC236}">
                <a16:creationId xmlns:a16="http://schemas.microsoft.com/office/drawing/2014/main" id="{F928867B-E095-44E2-986B-01E32B740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1924" name="Slide Number Placeholder 3">
            <a:extLst>
              <a:ext uri="{FF2B5EF4-FFF2-40B4-BE49-F238E27FC236}">
                <a16:creationId xmlns:a16="http://schemas.microsoft.com/office/drawing/2014/main" id="{83838ED3-B5CD-4406-A87D-2F59FB685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0B022EA-06A8-4A19-AE3F-FA699FED520F}" type="slidenum">
              <a:rPr lang="en-US" altLang="en-US" sz="1300"/>
              <a:pPr/>
              <a:t>17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lide Image Placeholder 1">
            <a:extLst>
              <a:ext uri="{FF2B5EF4-FFF2-40B4-BE49-F238E27FC236}">
                <a16:creationId xmlns:a16="http://schemas.microsoft.com/office/drawing/2014/main" id="{90F499DA-D099-4E6A-8D8F-965B2CFEDA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Notes Placeholder 2">
            <a:extLst>
              <a:ext uri="{FF2B5EF4-FFF2-40B4-BE49-F238E27FC236}">
                <a16:creationId xmlns:a16="http://schemas.microsoft.com/office/drawing/2014/main" id="{C84E3A3E-3737-4382-8A7D-00514C737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2948" name="Slide Number Placeholder 3">
            <a:extLst>
              <a:ext uri="{FF2B5EF4-FFF2-40B4-BE49-F238E27FC236}">
                <a16:creationId xmlns:a16="http://schemas.microsoft.com/office/drawing/2014/main" id="{B9B74EB6-9655-4EB8-ACBF-C84989F3B5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36AA905-6EA5-49D9-ACD5-B91CD1EBAB36}" type="slidenum">
              <a:rPr lang="en-US" altLang="en-US" sz="1300"/>
              <a:pPr/>
              <a:t>18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>
            <a:extLst>
              <a:ext uri="{FF2B5EF4-FFF2-40B4-BE49-F238E27FC236}">
                <a16:creationId xmlns:a16="http://schemas.microsoft.com/office/drawing/2014/main" id="{E6204FD7-C45B-4204-BF6C-D54E351D17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4755" name="Notes Placeholder 2">
            <a:extLst>
              <a:ext uri="{FF2B5EF4-FFF2-40B4-BE49-F238E27FC236}">
                <a16:creationId xmlns:a16="http://schemas.microsoft.com/office/drawing/2014/main" id="{D33A2DF9-4FA1-4A75-A8E8-01087853D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4756" name="Slide Number Placeholder 3">
            <a:extLst>
              <a:ext uri="{FF2B5EF4-FFF2-40B4-BE49-F238E27FC236}">
                <a16:creationId xmlns:a16="http://schemas.microsoft.com/office/drawing/2014/main" id="{C16B0C98-C5C0-43A2-9F7F-CB447DB043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686B52C-EC03-46B2-BE57-35973C76A8BB}" type="slidenum">
              <a:rPr lang="en-US" altLang="en-US" sz="1300"/>
              <a:pPr/>
              <a:t>19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Image Placeholder 1">
            <a:extLst>
              <a:ext uri="{FF2B5EF4-FFF2-40B4-BE49-F238E27FC236}">
                <a16:creationId xmlns:a16="http://schemas.microsoft.com/office/drawing/2014/main" id="{66476EB7-7203-4EE8-A78E-E5EC378E7FF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Notes Placeholder 2">
            <a:extLst>
              <a:ext uri="{FF2B5EF4-FFF2-40B4-BE49-F238E27FC236}">
                <a16:creationId xmlns:a16="http://schemas.microsoft.com/office/drawing/2014/main" id="{376682A0-F4D6-4941-A605-6A9CC7F211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4996" name="Slide Number Placeholder 3">
            <a:extLst>
              <a:ext uri="{FF2B5EF4-FFF2-40B4-BE49-F238E27FC236}">
                <a16:creationId xmlns:a16="http://schemas.microsoft.com/office/drawing/2014/main" id="{58948CC4-01EC-4F4D-AE95-E60883834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799BFC6-94F9-41A8-B0EF-74BE5AE30ECD}" type="slidenum">
              <a:rPr lang="en-US" altLang="en-US" sz="1300"/>
              <a:pPr/>
              <a:t>20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>
            <a:extLst>
              <a:ext uri="{FF2B5EF4-FFF2-40B4-BE49-F238E27FC236}">
                <a16:creationId xmlns:a16="http://schemas.microsoft.com/office/drawing/2014/main" id="{E8B4FEC1-34BB-4571-8F7B-7D8AB553093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>
            <a:extLst>
              <a:ext uri="{FF2B5EF4-FFF2-40B4-BE49-F238E27FC236}">
                <a16:creationId xmlns:a16="http://schemas.microsoft.com/office/drawing/2014/main" id="{D0372F1A-6811-4EC8-86C9-0C95DAFC5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6020" name="Slide Number Placeholder 3">
            <a:extLst>
              <a:ext uri="{FF2B5EF4-FFF2-40B4-BE49-F238E27FC236}">
                <a16:creationId xmlns:a16="http://schemas.microsoft.com/office/drawing/2014/main" id="{CAD30212-628F-48B7-AF8D-C919CFC630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F7B1B90-42BA-4750-B8B1-DFDEED73023F}" type="slidenum">
              <a:rPr lang="en-US" altLang="en-US" sz="1300"/>
              <a:pPr/>
              <a:t>21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Image Placeholder 1">
            <a:extLst>
              <a:ext uri="{FF2B5EF4-FFF2-40B4-BE49-F238E27FC236}">
                <a16:creationId xmlns:a16="http://schemas.microsoft.com/office/drawing/2014/main" id="{33F4CAEC-DCF8-4ACE-955F-9C9A49D66E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Notes Placeholder 2">
            <a:extLst>
              <a:ext uri="{FF2B5EF4-FFF2-40B4-BE49-F238E27FC236}">
                <a16:creationId xmlns:a16="http://schemas.microsoft.com/office/drawing/2014/main" id="{E2B7F643-185F-4626-A956-64F0CCCD1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7044" name="Slide Number Placeholder 3">
            <a:extLst>
              <a:ext uri="{FF2B5EF4-FFF2-40B4-BE49-F238E27FC236}">
                <a16:creationId xmlns:a16="http://schemas.microsoft.com/office/drawing/2014/main" id="{5CC466C5-6134-4069-A912-AE0752493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1C74402-17FA-4B08-BCA4-EFC58E7790CD}" type="slidenum">
              <a:rPr lang="en-US" altLang="en-US" sz="1300"/>
              <a:pPr/>
              <a:t>22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>
            <a:extLst>
              <a:ext uri="{FF2B5EF4-FFF2-40B4-BE49-F238E27FC236}">
                <a16:creationId xmlns:a16="http://schemas.microsoft.com/office/drawing/2014/main" id="{E9F1345D-6249-4EAE-95AC-7CF40BB0A60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>
            <a:extLst>
              <a:ext uri="{FF2B5EF4-FFF2-40B4-BE49-F238E27FC236}">
                <a16:creationId xmlns:a16="http://schemas.microsoft.com/office/drawing/2014/main" id="{D1B117A4-F8E4-4E5D-8D9E-ECF30D7DB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8068" name="Slide Number Placeholder 3">
            <a:extLst>
              <a:ext uri="{FF2B5EF4-FFF2-40B4-BE49-F238E27FC236}">
                <a16:creationId xmlns:a16="http://schemas.microsoft.com/office/drawing/2014/main" id="{E7096F79-BA69-4622-BDEA-966F8EFF5A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919704-E25C-427A-8DD8-C072C4C08B05}" type="slidenum">
              <a:rPr lang="en-US" altLang="en-US" sz="1300"/>
              <a:pPr/>
              <a:t>23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Image Placeholder 1">
            <a:extLst>
              <a:ext uri="{FF2B5EF4-FFF2-40B4-BE49-F238E27FC236}">
                <a16:creationId xmlns:a16="http://schemas.microsoft.com/office/drawing/2014/main" id="{059A9EE3-6416-4F83-9618-45D4329563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Notes Placeholder 2">
            <a:extLst>
              <a:ext uri="{FF2B5EF4-FFF2-40B4-BE49-F238E27FC236}">
                <a16:creationId xmlns:a16="http://schemas.microsoft.com/office/drawing/2014/main" id="{0426C636-CA86-4091-91F5-BC93075705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89092" name="Slide Number Placeholder 3">
            <a:extLst>
              <a:ext uri="{FF2B5EF4-FFF2-40B4-BE49-F238E27FC236}">
                <a16:creationId xmlns:a16="http://schemas.microsoft.com/office/drawing/2014/main" id="{3D5DB319-0105-4854-84B1-503191458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C66E14C-DDFF-4779-93AC-8AF2F3BB7E9A}" type="slidenum">
              <a:rPr lang="en-US" altLang="en-US" sz="1300"/>
              <a:pPr/>
              <a:t>24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>
            <a:extLst>
              <a:ext uri="{FF2B5EF4-FFF2-40B4-BE49-F238E27FC236}">
                <a16:creationId xmlns:a16="http://schemas.microsoft.com/office/drawing/2014/main" id="{1BEA1722-7F1C-4411-B5AA-D29D7E3BB2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>
            <a:extLst>
              <a:ext uri="{FF2B5EF4-FFF2-40B4-BE49-F238E27FC236}">
                <a16:creationId xmlns:a16="http://schemas.microsoft.com/office/drawing/2014/main" id="{4453AB6D-CDE3-4FD3-A736-1BBCA85E7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0116" name="Slide Number Placeholder 3">
            <a:extLst>
              <a:ext uri="{FF2B5EF4-FFF2-40B4-BE49-F238E27FC236}">
                <a16:creationId xmlns:a16="http://schemas.microsoft.com/office/drawing/2014/main" id="{E878D413-A047-4633-AC8E-D20B36CE66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2A6E9925-F344-49BC-BE41-8F703B6C7262}" type="slidenum">
              <a:rPr lang="en-US" altLang="en-US" sz="1300"/>
              <a:pPr/>
              <a:t>25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>
            <a:extLst>
              <a:ext uri="{FF2B5EF4-FFF2-40B4-BE49-F238E27FC236}">
                <a16:creationId xmlns:a16="http://schemas.microsoft.com/office/drawing/2014/main" id="{76BDB3F5-BE87-40F3-BE86-D1E6D03ACB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>
            <a:extLst>
              <a:ext uri="{FF2B5EF4-FFF2-40B4-BE49-F238E27FC236}">
                <a16:creationId xmlns:a16="http://schemas.microsoft.com/office/drawing/2014/main" id="{BB91B307-6533-41DA-8AD2-D70EF68097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3732" name="Slide Number Placeholder 3">
            <a:extLst>
              <a:ext uri="{FF2B5EF4-FFF2-40B4-BE49-F238E27FC236}">
                <a16:creationId xmlns:a16="http://schemas.microsoft.com/office/drawing/2014/main" id="{1F259A69-690B-47AD-8E43-58E353B91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0717C0D5-F91D-4320-BC91-197F3D43ECC6}" type="slidenum">
              <a:rPr lang="en-US" altLang="en-US" sz="1300"/>
              <a:pPr/>
              <a:t>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Slide Image Placeholder 1">
            <a:extLst>
              <a:ext uri="{FF2B5EF4-FFF2-40B4-BE49-F238E27FC236}">
                <a16:creationId xmlns:a16="http://schemas.microsoft.com/office/drawing/2014/main" id="{40BB187F-3BE3-4D75-BF60-706F3285243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Notes Placeholder 2">
            <a:extLst>
              <a:ext uri="{FF2B5EF4-FFF2-40B4-BE49-F238E27FC236}">
                <a16:creationId xmlns:a16="http://schemas.microsoft.com/office/drawing/2014/main" id="{D5F0C92A-A156-4D75-9E36-2298131F57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1140" name="Slide Number Placeholder 3">
            <a:extLst>
              <a:ext uri="{FF2B5EF4-FFF2-40B4-BE49-F238E27FC236}">
                <a16:creationId xmlns:a16="http://schemas.microsoft.com/office/drawing/2014/main" id="{DB84CCD7-2412-4967-B2DC-FEF8CB0258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8BF414-9CE3-4E8A-BF79-F8E257F4DDE6}" type="slidenum">
              <a:rPr lang="en-US" altLang="en-US" sz="1300"/>
              <a:pPr/>
              <a:t>26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>
            <a:extLst>
              <a:ext uri="{FF2B5EF4-FFF2-40B4-BE49-F238E27FC236}">
                <a16:creationId xmlns:a16="http://schemas.microsoft.com/office/drawing/2014/main" id="{DC174B59-64E6-430B-A4D8-B2A305F111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>
            <a:extLst>
              <a:ext uri="{FF2B5EF4-FFF2-40B4-BE49-F238E27FC236}">
                <a16:creationId xmlns:a16="http://schemas.microsoft.com/office/drawing/2014/main" id="{8D9E2D2B-4661-4A35-A9DC-083ADF70F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2164" name="Slide Number Placeholder 3">
            <a:extLst>
              <a:ext uri="{FF2B5EF4-FFF2-40B4-BE49-F238E27FC236}">
                <a16:creationId xmlns:a16="http://schemas.microsoft.com/office/drawing/2014/main" id="{15CB784E-52EB-4AB3-9757-BA0C5374F9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0EEAA50-557A-46CE-B65B-D2CFB3C76ABC}" type="slidenum">
              <a:rPr lang="en-US" altLang="en-US" sz="1300"/>
              <a:pPr/>
              <a:t>27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Slide Image Placeholder 1">
            <a:extLst>
              <a:ext uri="{FF2B5EF4-FFF2-40B4-BE49-F238E27FC236}">
                <a16:creationId xmlns:a16="http://schemas.microsoft.com/office/drawing/2014/main" id="{87DF9103-5024-4AB5-B721-101AD9AC59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3187" name="Notes Placeholder 2">
            <a:extLst>
              <a:ext uri="{FF2B5EF4-FFF2-40B4-BE49-F238E27FC236}">
                <a16:creationId xmlns:a16="http://schemas.microsoft.com/office/drawing/2014/main" id="{991D32B8-6F3B-4B05-97F7-C59FF90C0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3188" name="Slide Number Placeholder 3">
            <a:extLst>
              <a:ext uri="{FF2B5EF4-FFF2-40B4-BE49-F238E27FC236}">
                <a16:creationId xmlns:a16="http://schemas.microsoft.com/office/drawing/2014/main" id="{BCD5C6A9-A935-4076-BD75-CD075E47D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2D1DF33-3197-4D27-A0AE-B8F2153C53C4}" type="slidenum">
              <a:rPr lang="en-US" altLang="en-US" sz="1300"/>
              <a:pPr/>
              <a:t>28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>
            <a:extLst>
              <a:ext uri="{FF2B5EF4-FFF2-40B4-BE49-F238E27FC236}">
                <a16:creationId xmlns:a16="http://schemas.microsoft.com/office/drawing/2014/main" id="{7D9B4C8B-1A96-4D33-8E2B-F5E4A53935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>
            <a:extLst>
              <a:ext uri="{FF2B5EF4-FFF2-40B4-BE49-F238E27FC236}">
                <a16:creationId xmlns:a16="http://schemas.microsoft.com/office/drawing/2014/main" id="{79D4BB71-2607-4E0B-B3EA-6F091710F1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4212" name="Slide Number Placeholder 3">
            <a:extLst>
              <a:ext uri="{FF2B5EF4-FFF2-40B4-BE49-F238E27FC236}">
                <a16:creationId xmlns:a16="http://schemas.microsoft.com/office/drawing/2014/main" id="{2E6D486F-04BF-401E-AA28-A5518BF1F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3653473-0D5E-4BF0-AF04-42017FA6F210}" type="slidenum">
              <a:rPr lang="en-US" altLang="en-US" sz="1300">
                <a:latin typeface="Verdana" panose="020B0604030504040204" pitchFamily="34" charset="0"/>
              </a:rPr>
              <a:pPr/>
              <a:t>29</a:t>
            </a:fld>
            <a:endParaRPr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Slide Image Placeholder 1">
            <a:extLst>
              <a:ext uri="{FF2B5EF4-FFF2-40B4-BE49-F238E27FC236}">
                <a16:creationId xmlns:a16="http://schemas.microsoft.com/office/drawing/2014/main" id="{E3BD8587-58EE-44E2-8A4A-448666464B7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Notes Placeholder 2">
            <a:extLst>
              <a:ext uri="{FF2B5EF4-FFF2-40B4-BE49-F238E27FC236}">
                <a16:creationId xmlns:a16="http://schemas.microsoft.com/office/drawing/2014/main" id="{7C006005-D2AE-4BC7-AA2C-666A24700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5236" name="Slide Number Placeholder 3">
            <a:extLst>
              <a:ext uri="{FF2B5EF4-FFF2-40B4-BE49-F238E27FC236}">
                <a16:creationId xmlns:a16="http://schemas.microsoft.com/office/drawing/2014/main" id="{E90A8D7B-3A02-4952-BA6C-1772D095D9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6C29CD2-DFC5-40A3-8F18-A3883F81D1A2}" type="slidenum">
              <a:rPr lang="en-US" altLang="en-US" sz="1300">
                <a:latin typeface="Verdana" panose="020B0604030504040204" pitchFamily="34" charset="0"/>
              </a:rPr>
              <a:pPr/>
              <a:t>30</a:t>
            </a:fld>
            <a:endParaRPr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>
            <a:extLst>
              <a:ext uri="{FF2B5EF4-FFF2-40B4-BE49-F238E27FC236}">
                <a16:creationId xmlns:a16="http://schemas.microsoft.com/office/drawing/2014/main" id="{6A938A22-54E5-46C6-AB7A-E03D325B8E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>
            <a:extLst>
              <a:ext uri="{FF2B5EF4-FFF2-40B4-BE49-F238E27FC236}">
                <a16:creationId xmlns:a16="http://schemas.microsoft.com/office/drawing/2014/main" id="{5990E695-05CA-4D20-B8E6-04ACD15017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6260" name="Slide Number Placeholder 3">
            <a:extLst>
              <a:ext uri="{FF2B5EF4-FFF2-40B4-BE49-F238E27FC236}">
                <a16:creationId xmlns:a16="http://schemas.microsoft.com/office/drawing/2014/main" id="{E2BB2062-FFAE-45A2-BA5A-AD3FA42EC5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034B18-682E-4486-AC97-3AFD256D1E2E}" type="slidenum">
              <a:rPr lang="en-US" altLang="en-US" sz="1300"/>
              <a:pPr/>
              <a:t>31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Slide Image Placeholder 1">
            <a:extLst>
              <a:ext uri="{FF2B5EF4-FFF2-40B4-BE49-F238E27FC236}">
                <a16:creationId xmlns:a16="http://schemas.microsoft.com/office/drawing/2014/main" id="{F51D4318-C9C0-48F6-BC70-3A04E10BED2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Notes Placeholder 2">
            <a:extLst>
              <a:ext uri="{FF2B5EF4-FFF2-40B4-BE49-F238E27FC236}">
                <a16:creationId xmlns:a16="http://schemas.microsoft.com/office/drawing/2014/main" id="{9E3902C3-D3AA-42D1-968F-74C1630F3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7284" name="Slide Number Placeholder 3">
            <a:extLst>
              <a:ext uri="{FF2B5EF4-FFF2-40B4-BE49-F238E27FC236}">
                <a16:creationId xmlns:a16="http://schemas.microsoft.com/office/drawing/2014/main" id="{51B45C58-554C-4172-801B-F98A384C9D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65A36BAE-F611-47DB-9226-1BDDFE6B6D0D}" type="slidenum">
              <a:rPr lang="en-US" altLang="en-US" sz="1300"/>
              <a:pPr/>
              <a:t>32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>
            <a:extLst>
              <a:ext uri="{FF2B5EF4-FFF2-40B4-BE49-F238E27FC236}">
                <a16:creationId xmlns:a16="http://schemas.microsoft.com/office/drawing/2014/main" id="{23B5096E-826B-48CF-9E5E-4C63A417EF7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>
            <a:extLst>
              <a:ext uri="{FF2B5EF4-FFF2-40B4-BE49-F238E27FC236}">
                <a16:creationId xmlns:a16="http://schemas.microsoft.com/office/drawing/2014/main" id="{CE1464EF-00E7-4129-9C3F-CE7781E1F1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8308" name="Slide Number Placeholder 3">
            <a:extLst>
              <a:ext uri="{FF2B5EF4-FFF2-40B4-BE49-F238E27FC236}">
                <a16:creationId xmlns:a16="http://schemas.microsoft.com/office/drawing/2014/main" id="{F078EA22-E42A-43D3-984F-AFF12C33B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E4B00D8-A79C-4E52-AA24-706B0BEA0E39}" type="slidenum">
              <a:rPr lang="en-US" altLang="en-US" sz="1300"/>
              <a:pPr/>
              <a:t>33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Slide Image Placeholder 1">
            <a:extLst>
              <a:ext uri="{FF2B5EF4-FFF2-40B4-BE49-F238E27FC236}">
                <a16:creationId xmlns:a16="http://schemas.microsoft.com/office/drawing/2014/main" id="{3642E6FE-9DE9-4D8A-8FCE-C266B14277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Notes Placeholder 2">
            <a:extLst>
              <a:ext uri="{FF2B5EF4-FFF2-40B4-BE49-F238E27FC236}">
                <a16:creationId xmlns:a16="http://schemas.microsoft.com/office/drawing/2014/main" id="{5AA71DA9-3D6F-4CAF-9437-102A7DA5D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99332" name="Slide Number Placeholder 3">
            <a:extLst>
              <a:ext uri="{FF2B5EF4-FFF2-40B4-BE49-F238E27FC236}">
                <a16:creationId xmlns:a16="http://schemas.microsoft.com/office/drawing/2014/main" id="{8DBFE60A-0DC2-44B2-8283-EBC934697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AAD7DAD-21F5-4869-903B-CE8602EECE99}" type="slidenum">
              <a:rPr lang="en-US" altLang="en-US" sz="1300"/>
              <a:pPr/>
              <a:t>34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>
            <a:extLst>
              <a:ext uri="{FF2B5EF4-FFF2-40B4-BE49-F238E27FC236}">
                <a16:creationId xmlns:a16="http://schemas.microsoft.com/office/drawing/2014/main" id="{A7F04C49-376B-4CC6-BEE9-28E8F50010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>
            <a:extLst>
              <a:ext uri="{FF2B5EF4-FFF2-40B4-BE49-F238E27FC236}">
                <a16:creationId xmlns:a16="http://schemas.microsoft.com/office/drawing/2014/main" id="{8806BA72-CBBC-4834-829E-E1585AA2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0356" name="Slide Number Placeholder 3">
            <a:extLst>
              <a:ext uri="{FF2B5EF4-FFF2-40B4-BE49-F238E27FC236}">
                <a16:creationId xmlns:a16="http://schemas.microsoft.com/office/drawing/2014/main" id="{19EB3E19-B554-499E-963D-D82B5A7B5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5C9803A-898F-43E3-9B1F-E94B88ADC415}" type="slidenum">
              <a:rPr lang="en-US" altLang="en-US" sz="1300"/>
              <a:pPr/>
              <a:t>41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>
            <a:extLst>
              <a:ext uri="{FF2B5EF4-FFF2-40B4-BE49-F238E27FC236}">
                <a16:creationId xmlns:a16="http://schemas.microsoft.com/office/drawing/2014/main" id="{A79D416F-F9E0-4DB6-9EB9-6CEC3DC9C01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>
            <a:extLst>
              <a:ext uri="{FF2B5EF4-FFF2-40B4-BE49-F238E27FC236}">
                <a16:creationId xmlns:a16="http://schemas.microsoft.com/office/drawing/2014/main" id="{9D652ABD-F126-4B35-B9EB-C65591AC8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FC7142A5-E8E3-49F9-B7CB-376F27AC7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B92FCF19-ED95-43DE-BBDB-5FF3A99D6199}" type="slidenum">
              <a:rPr lang="en-US" altLang="en-US" sz="1300"/>
              <a:pPr/>
              <a:t>4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Slide Image Placeholder 1">
            <a:extLst>
              <a:ext uri="{FF2B5EF4-FFF2-40B4-BE49-F238E27FC236}">
                <a16:creationId xmlns:a16="http://schemas.microsoft.com/office/drawing/2014/main" id="{E64DF3B2-9ED7-49E2-BA9C-93C5A6AD33C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3427" name="Notes Placeholder 2">
            <a:extLst>
              <a:ext uri="{FF2B5EF4-FFF2-40B4-BE49-F238E27FC236}">
                <a16:creationId xmlns:a16="http://schemas.microsoft.com/office/drawing/2014/main" id="{F28C456D-7BF3-4C4B-8473-E7915F1F9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3428" name="Slide Number Placeholder 3">
            <a:extLst>
              <a:ext uri="{FF2B5EF4-FFF2-40B4-BE49-F238E27FC236}">
                <a16:creationId xmlns:a16="http://schemas.microsoft.com/office/drawing/2014/main" id="{6B970B2D-202C-4A9B-AFAD-2A8D3FBD2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D59A9D3D-035C-47B1-9DF5-A9E4A4E93F9C}" type="slidenum">
              <a:rPr lang="en-US" altLang="en-US" sz="1300"/>
              <a:pPr/>
              <a:t>42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>
            <a:extLst>
              <a:ext uri="{FF2B5EF4-FFF2-40B4-BE49-F238E27FC236}">
                <a16:creationId xmlns:a16="http://schemas.microsoft.com/office/drawing/2014/main" id="{B5B334C0-E5E3-4AE9-89DE-BF70CD5066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Notes Placeholder 2">
            <a:extLst>
              <a:ext uri="{FF2B5EF4-FFF2-40B4-BE49-F238E27FC236}">
                <a16:creationId xmlns:a16="http://schemas.microsoft.com/office/drawing/2014/main" id="{EF8D0D93-61D8-4EB2-8867-60355A2E1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108548" name="Slide Number Placeholder 3">
            <a:extLst>
              <a:ext uri="{FF2B5EF4-FFF2-40B4-BE49-F238E27FC236}">
                <a16:creationId xmlns:a16="http://schemas.microsoft.com/office/drawing/2014/main" id="{44E2D167-C68B-4541-B71E-DC118F606C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C33DD46-5357-4895-B635-E58DC6122755}" type="slidenum">
              <a:rPr lang="en-US" altLang="en-US" sz="1300"/>
              <a:pPr/>
              <a:t>46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AA6687B2-3070-42D6-89D0-CC1ADF59F3F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D3F0F93B-8E27-432E-8F54-0AB9D6DC2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DFBE3DEF-1B35-4C3B-886F-9B2016790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A6F53DB6-F516-48CB-B966-E86D935F100A}" type="slidenum">
              <a:rPr lang="en-US" altLang="en-US" sz="1300">
                <a:latin typeface="Verdana" panose="020B0604030504040204" pitchFamily="34" charset="0"/>
              </a:rPr>
              <a:pPr/>
              <a:t>5</a:t>
            </a:fld>
            <a:endParaRPr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>
            <a:extLst>
              <a:ext uri="{FF2B5EF4-FFF2-40B4-BE49-F238E27FC236}">
                <a16:creationId xmlns:a16="http://schemas.microsoft.com/office/drawing/2014/main" id="{891427E4-AF69-4CAB-B462-EC9A45D974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6803" name="Notes Placeholder 2">
            <a:extLst>
              <a:ext uri="{FF2B5EF4-FFF2-40B4-BE49-F238E27FC236}">
                <a16:creationId xmlns:a16="http://schemas.microsoft.com/office/drawing/2014/main" id="{C4B57ED2-E92F-4592-B671-6D415098C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6804" name="Slide Number Placeholder 3">
            <a:extLst>
              <a:ext uri="{FF2B5EF4-FFF2-40B4-BE49-F238E27FC236}">
                <a16:creationId xmlns:a16="http://schemas.microsoft.com/office/drawing/2014/main" id="{E304AFDC-F30A-418A-98EC-AF5931CA8C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18510F29-7B9A-4834-A383-EB6C1F43C433}" type="slidenum">
              <a:rPr lang="en-US" altLang="en-US" sz="1300"/>
              <a:pPr/>
              <a:t>8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lide Image Placeholder 1">
            <a:extLst>
              <a:ext uri="{FF2B5EF4-FFF2-40B4-BE49-F238E27FC236}">
                <a16:creationId xmlns:a16="http://schemas.microsoft.com/office/drawing/2014/main" id="{3E12150C-EAF2-4088-B0AC-C692352F68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8851" name="Notes Placeholder 2">
            <a:extLst>
              <a:ext uri="{FF2B5EF4-FFF2-40B4-BE49-F238E27FC236}">
                <a16:creationId xmlns:a16="http://schemas.microsoft.com/office/drawing/2014/main" id="{51435800-7472-413B-A883-D0886DBE0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8852" name="Slide Number Placeholder 3">
            <a:extLst>
              <a:ext uri="{FF2B5EF4-FFF2-40B4-BE49-F238E27FC236}">
                <a16:creationId xmlns:a16="http://schemas.microsoft.com/office/drawing/2014/main" id="{A405A717-DC83-411E-B1DB-B9E564446B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307F6AF3-5D21-4A95-B22B-7C23A3ED341F}" type="slidenum">
              <a:rPr lang="en-US" altLang="en-US" sz="1300"/>
              <a:pPr/>
              <a:t>9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>
            <a:extLst>
              <a:ext uri="{FF2B5EF4-FFF2-40B4-BE49-F238E27FC236}">
                <a16:creationId xmlns:a16="http://schemas.microsoft.com/office/drawing/2014/main" id="{87EF13B3-C67C-43D0-9A16-91D9B14569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>
            <a:extLst>
              <a:ext uri="{FF2B5EF4-FFF2-40B4-BE49-F238E27FC236}">
                <a16:creationId xmlns:a16="http://schemas.microsoft.com/office/drawing/2014/main" id="{55B95092-6398-40E9-B608-7819B9C8B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7828" name="Slide Number Placeholder 3">
            <a:extLst>
              <a:ext uri="{FF2B5EF4-FFF2-40B4-BE49-F238E27FC236}">
                <a16:creationId xmlns:a16="http://schemas.microsoft.com/office/drawing/2014/main" id="{8B226615-2AF6-4496-80A6-4BAE8B6BA5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E2FA0530-2EE8-4A30-BD9F-802327FBAE6B}" type="slidenum">
              <a:rPr lang="en-US" altLang="en-US" sz="1300"/>
              <a:pPr/>
              <a:t>13</a:t>
            </a:fld>
            <a:endParaRPr lang="en-US" altLang="en-US" sz="13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>
            <a:extLst>
              <a:ext uri="{FF2B5EF4-FFF2-40B4-BE49-F238E27FC236}">
                <a16:creationId xmlns:a16="http://schemas.microsoft.com/office/drawing/2014/main" id="{C73AB685-7288-409D-AA40-C80536D0469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>
            <a:extLst>
              <a:ext uri="{FF2B5EF4-FFF2-40B4-BE49-F238E27FC236}">
                <a16:creationId xmlns:a16="http://schemas.microsoft.com/office/drawing/2014/main" id="{C4E2CAF6-985B-43C5-AABE-2A3C860258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50180" name="Slide Number Placeholder 3">
            <a:extLst>
              <a:ext uri="{FF2B5EF4-FFF2-40B4-BE49-F238E27FC236}">
                <a16:creationId xmlns:a16="http://schemas.microsoft.com/office/drawing/2014/main" id="{7D33AAB5-746D-453B-B686-20A1240CB5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ECBE64C-17DD-456C-9333-97779163BA51}" type="slidenum">
              <a:rPr lang="en-US" altLang="en-US" sz="1300">
                <a:latin typeface="Verdana" panose="020B0604030504040204" pitchFamily="34" charset="0"/>
              </a:rPr>
              <a:pPr/>
              <a:t>14</a:t>
            </a:fld>
            <a:endParaRPr lang="en-US" altLang="en-US" sz="1300">
              <a:latin typeface="Verdan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>
            <a:extLst>
              <a:ext uri="{FF2B5EF4-FFF2-40B4-BE49-F238E27FC236}">
                <a16:creationId xmlns:a16="http://schemas.microsoft.com/office/drawing/2014/main" id="{0C601752-F722-49D3-93A3-33089F97279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>
            <a:extLst>
              <a:ext uri="{FF2B5EF4-FFF2-40B4-BE49-F238E27FC236}">
                <a16:creationId xmlns:a16="http://schemas.microsoft.com/office/drawing/2014/main" id="{13138651-31EF-4404-9B35-2467FEEAC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  <p:sp>
        <p:nvSpPr>
          <p:cNvPr id="79876" name="Slide Number Placeholder 3">
            <a:extLst>
              <a:ext uri="{FF2B5EF4-FFF2-40B4-BE49-F238E27FC236}">
                <a16:creationId xmlns:a16="http://schemas.microsoft.com/office/drawing/2014/main" id="{99759B1A-4372-4476-AED6-49BAF66EE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65EB1F1-CA59-42A7-A059-BFFE18B07DD5}" type="slidenum">
              <a:rPr lang="en-US" altLang="en-US" sz="1300"/>
              <a:pPr/>
              <a:t>15</a:t>
            </a:fld>
            <a:endParaRPr lang="en-US" altLang="en-US" sz="13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745B5-4252-D6FE-3740-24CFAA292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4CB53E-8CE7-C631-89FF-0D9455865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6C6DE-BD47-1914-8143-04DFE58FD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E715A-BFBF-5EF6-BD1A-372CE2BB7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3FC5A0-A00C-BB87-7E0B-C5A4ECD2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B83AC21-DC8C-D544-8151-A8A54CA9166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95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22C08-3C0D-FAF4-F57B-9123401C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07D5B5-E8D3-C649-FAFE-F560285FF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511C7B-6F42-E753-CDE0-91ACF275D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F3A27-3ECF-51E8-4082-0B43372A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21BF3-A574-220D-33B3-A66D55A46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5DCEA-89E6-5D4E-B2EB-1D46D51BD13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7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0B223B-AEDA-626D-54F4-3462A3A926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B635E-BF22-6DDD-6738-AB0C27B53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4CD98-86EF-17A9-1B14-7D15FC0DD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54CDB-46CE-3C05-003A-38D33B6B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AEE13-49ED-1FAB-59C0-5189C8BA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C11497-AEC7-B74D-A138-1D7D8415C9B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923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47752-5377-C086-1D77-F1709F683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55223-9BBA-E311-DBDA-86B54372E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303EFA-E26A-58F7-C61A-FD239F975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A60B8-72AD-24DC-5022-6025075F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24DFCF-6421-2869-CB6C-0424EEDC1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A85722-278C-6244-8172-0EC582E36E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09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7C722-2A16-81FB-6EA3-E185AC730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AB4D57-D8FF-EF46-5C15-5B03E6BB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16D5F-2B7D-43F8-7170-9CA0A28A5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C239-237E-120D-1A90-406D153B4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5A104-2923-A735-434A-6872EA135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0EB7D0-BAC9-1F4A-B64F-5DF60C4EE3C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063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6AA6C-A7DD-70EA-B4BC-C2B6EE572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2C649-B8AD-4FC5-B81C-1A0D24528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90C92E-8CE2-8EBD-1949-3BD9A296C0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D1A63-76EA-44DC-2835-8817DAAC7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28CBDA-2DDE-8B20-B1E2-CF8CE8D9A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AE47C-1E92-44C5-6A52-CEC6AADE7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A6493E-0C61-4949-BF7B-226FA9048D8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04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FA51-B36A-6172-C81A-FD843D17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3971A-5118-6A75-392B-4DE2FA1178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C8D66-1B40-5F5A-82C1-E78F06394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9A68C3-5D04-7077-8880-2B67F07E58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1C5699-0001-F38A-F6A4-1649AC81D5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E28B4-55F6-9B2E-F3F2-E87C79319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6BED3-55D2-794F-6290-3DE2AF05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C3B7B-A9C0-0A8F-7CCB-9890F41F8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173551-7A4B-AA43-8737-7C3D16D4C9F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9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640B2-4C9F-CFD7-E615-E1CDE158F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3611AD-C294-A006-0C77-9C1592186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C81585-7606-D9D4-34E7-6D4B5A130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6FEB21-A05F-2F9A-7385-E6A1264ED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1F4EE22-2F59-1342-B7E4-E05BB95BB23E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80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61D48B-D1AC-D82E-2CA3-B513D124A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BCC4D9-89BB-E938-8E42-A099B2E9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3FA6D-E5B8-B06A-E4D3-59B6D4B3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4C4555-50A1-B340-8961-7F1C1ACEE9D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11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AF810-8543-C0A7-F077-CF26BACC3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44E9D-61A2-618E-73CD-074E805B9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B073FA-82F3-B154-569F-BB9BEA7A3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61A88-8616-39EE-A53C-F6C49E77A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E7037-9FDC-96B8-C6F4-83594F3FA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F884FC-8098-57C9-1F14-34148B60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FEBACB-3B6F-2744-908F-D2030440FE92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055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801E3-A467-4156-C78B-F69538203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A11A75-1D98-00CF-61CB-19E801C086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953BB3-34A1-B319-8D3D-CCFDA3661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EC5366-737C-5E53-394D-98B6C9A72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3286EC-0329-7B28-1805-9F046FB1F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6F2FA1-28AF-959A-EB8D-28C97BE79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1372AB-4391-C54B-960C-DF12F276E1F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6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A14809-AC42-47ED-5327-9708D99B0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340E8-40DA-475D-7EE4-99530C409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5E89E4-5D8B-F9DB-C22A-708074954C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4A544-7C03-5121-BE1E-BA2D7A9916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B4248-F3CC-FB3C-8467-216ADF047B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7637BC20-F178-134C-9AA4-2A78975174E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6382621-1553-6963-8912-163804036C8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7" y="0"/>
            <a:ext cx="9140027" cy="116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Cnstga_vrt_CMYK_gld_wht_rev.eps">
            <a:extLst>
              <a:ext uri="{FF2B5EF4-FFF2-40B4-BE49-F238E27FC236}">
                <a16:creationId xmlns:a16="http://schemas.microsoft.com/office/drawing/2014/main" id="{443A4B5E-D84A-41C0-F955-B79E8F03DB6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-36513"/>
            <a:ext cx="1533525" cy="119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854348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C977830-B1B2-4BF8-B6F1-6302C5BA43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300"/>
              <a:t>Web Programming AndDesign</a:t>
            </a:r>
          </a:p>
        </p:txBody>
      </p:sp>
      <p:sp>
        <p:nvSpPr>
          <p:cNvPr id="2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E293204-41AE-400D-98F9-B58F9057073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r>
              <a:rPr lang="en-US" sz="1900"/>
              <a:t>Week 4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br>
              <a:rPr lang="en-US" sz="1900"/>
            </a:br>
            <a:r>
              <a:rPr lang="en-US" sz="1900"/>
              <a:t>Web Graphics &amp; Visual Elements</a:t>
            </a:r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900"/>
          </a:p>
        </p:txBody>
      </p:sp>
      <p:pic>
        <p:nvPicPr>
          <p:cNvPr id="15" name="Picture 14" descr="Sphere of mesh and nodes">
            <a:extLst>
              <a:ext uri="{FF2B5EF4-FFF2-40B4-BE49-F238E27FC236}">
                <a16:creationId xmlns:a16="http://schemas.microsoft.com/office/drawing/2014/main" id="{E42B6DD2-B4B3-A284-1373-AA21342A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4" r="629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82" name="Rectangle 28681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84" name="Freeform: Shape 28683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36515-A71A-430E-B617-5C8F16A2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5833"/>
            <a:ext cx="3161297" cy="23987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Rounded Corners</a:t>
            </a:r>
          </a:p>
        </p:txBody>
      </p:sp>
      <p:pic>
        <p:nvPicPr>
          <p:cNvPr id="28677" name="Picture 3" descr="the output for the code given in this slide">
            <a:extLst>
              <a:ext uri="{FF2B5EF4-FFF2-40B4-BE49-F238E27FC236}">
                <a16:creationId xmlns:a16="http://schemas.microsoft.com/office/drawing/2014/main" id="{54FB1973-FBE2-469D-8F67-9942521A5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12874" y="553454"/>
            <a:ext cx="6719127" cy="246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Content Placeholder 2">
            <a:extLst>
              <a:ext uri="{FF2B5EF4-FFF2-40B4-BE49-F238E27FC236}">
                <a16:creationId xmlns:a16="http://schemas.microsoft.com/office/drawing/2014/main" id="{F3304FDE-B6B6-48B7-82AE-96588EF8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084" y="3884452"/>
            <a:ext cx="4292266" cy="2398713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700">
                <a:latin typeface="+mj-lt"/>
              </a:rPr>
              <a:t>Configures the horizontal radius and vertical radius of the corner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>
              <a:latin typeface="+mj-lt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700">
                <a:latin typeface="+mj-lt"/>
              </a:rPr>
              <a:t>Numeric value(s) with unit (pixel or em) or percentage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1700">
                <a:latin typeface="+mj-lt"/>
                <a:cs typeface="Times New Roman" panose="02020603050405020304" pitchFamily="18" charset="0"/>
              </a:rPr>
              <a:t>	</a:t>
            </a:r>
          </a:p>
          <a:p>
            <a:pPr marL="0" indent="0" eaLnBrk="1" hangingPunct="1">
              <a:spcBef>
                <a:spcPct val="0"/>
              </a:spcBef>
              <a:buNone/>
            </a:pPr>
            <a:br>
              <a:rPr lang="en-US" altLang="en-US" sz="1700">
                <a:latin typeface="+mj-lt"/>
                <a:cs typeface="Times New Roman" panose="02020603050405020304" pitchFamily="18" charset="0"/>
              </a:rPr>
            </a:br>
            <a:r>
              <a:rPr lang="en-US" altLang="en-US" sz="1700">
                <a:latin typeface="+mj-lt"/>
                <a:cs typeface="Times New Roman" panose="02020603050405020304" pitchFamily="18" charset="0"/>
              </a:rPr>
              <a:t>		</a:t>
            </a: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h1 {  border-radius: 15px;}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1700">
              <a:latin typeface="+mj-lt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>
              <a:latin typeface="+mj-lt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8CDAFE6D-58FF-448F-B699-6E61A00F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21C5153F-0FAE-4136-BE40-E42057A47A32}" type="slidenum">
              <a:rPr lang="en-US" altLang="en-US" sz="900"/>
              <a:pPr>
                <a:spcAft>
                  <a:spcPts val="600"/>
                </a:spcAft>
              </a:pPr>
              <a:t>10</a:t>
            </a:fld>
            <a:endParaRPr lang="en-US" alt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099" name="Rectangle 89098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101" name="Freeform: Shape 89100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468" y="3296652"/>
            <a:ext cx="9151584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E15CF-40EA-429C-BED0-4068A861D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5833"/>
            <a:ext cx="3161297" cy="2398713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Rounded Corner Example</a:t>
            </a:r>
          </a:p>
        </p:txBody>
      </p:sp>
      <p:pic>
        <p:nvPicPr>
          <p:cNvPr id="89094" name="Picture 3" descr="the output for the code given in this slide">
            <a:extLst>
              <a:ext uri="{FF2B5EF4-FFF2-40B4-BE49-F238E27FC236}">
                <a16:creationId xmlns:a16="http://schemas.microsoft.com/office/drawing/2014/main" id="{3F922479-E910-477F-85FB-3D5555459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869216" y="1091115"/>
            <a:ext cx="7406444" cy="1393956"/>
          </a:xfrm>
          <a:prstGeom prst="rect">
            <a:avLst/>
          </a:prstGeom>
          <a:noFill/>
        </p:spPr>
      </p:pic>
      <p:sp>
        <p:nvSpPr>
          <p:cNvPr id="29699" name="Content Placeholder 2">
            <a:extLst>
              <a:ext uri="{FF2B5EF4-FFF2-40B4-BE49-F238E27FC236}">
                <a16:creationId xmlns:a16="http://schemas.microsoft.com/office/drawing/2014/main" id="{609E3417-A1A5-4B6D-9097-CABF39F05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084" y="3884452"/>
            <a:ext cx="4292266" cy="2398713"/>
          </a:xfrm>
        </p:spPr>
        <p:txBody>
          <a:bodyPr anchor="ctr">
            <a:normAutofit/>
          </a:bodyPr>
          <a:lstStyle/>
          <a:p>
            <a:pPr eaLnBrk="1" hangingPunct="1"/>
            <a:endParaRPr lang="en-US" altLang="en-US" sz="1700"/>
          </a:p>
          <a:p>
            <a:pPr eaLnBrk="1" hangingPunct="1"/>
            <a:r>
              <a:rPr lang="en-US" altLang="en-US" sz="1700"/>
              <a:t>Four values: top-left, top right, bottom right, bottom left</a:t>
            </a:r>
            <a:br>
              <a:rPr lang="en-US" altLang="en-US" sz="1700"/>
            </a:br>
            <a:r>
              <a:rPr lang="en-US" altLang="en-US" sz="1700"/>
              <a:t>		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border-radius: 15px 30px 100px 5px;</a:t>
            </a:r>
          </a:p>
          <a:p>
            <a:pPr eaLnBrk="1" hangingPunct="1"/>
            <a:endParaRPr lang="en-US" altLang="en-US" sz="1700"/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6592672F-AA23-404E-8F6D-B1BF16A4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F2348336-8818-48F0-87D7-6B0D4E93E3B4}" type="slidenum">
              <a:rPr lang="en-US" altLang="en-US" sz="900"/>
              <a:pPr>
                <a:spcAft>
                  <a:spcPts val="600"/>
                </a:spcAft>
              </a:pPr>
              <a:t>11</a:t>
            </a:fld>
            <a:endParaRPr lang="en-US" alt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9" name="Rectangle 30728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 descr="the output for the code given in this slide">
            <a:extLst>
              <a:ext uri="{FF2B5EF4-FFF2-40B4-BE49-F238E27FC236}">
                <a16:creationId xmlns:a16="http://schemas.microsoft.com/office/drawing/2014/main" id="{6E72A375-E660-4168-83DE-4737201E4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26" y="411480"/>
            <a:ext cx="8401050" cy="1106424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100"/>
              <a:t>box-shadow Property</a:t>
            </a:r>
          </a:p>
        </p:txBody>
      </p:sp>
      <p:sp>
        <p:nvSpPr>
          <p:cNvPr id="30731" name="Rectangle 30730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3557" name="Picture 2" descr="the output for the code given in this slide">
            <a:extLst>
              <a:ext uri="{FF2B5EF4-FFF2-40B4-BE49-F238E27FC236}">
                <a16:creationId xmlns:a16="http://schemas.microsoft.com/office/drawing/2014/main" id="{9F21DA82-70D7-4B22-8740-A7D844E52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2326" y="2325043"/>
            <a:ext cx="5026914" cy="3305194"/>
          </a:xfrm>
          <a:prstGeom prst="rect">
            <a:avLst/>
          </a:prstGeom>
          <a:noFill/>
        </p:spPr>
      </p:pic>
      <p:sp useBgFill="1">
        <p:nvSpPr>
          <p:cNvPr id="30733" name="Rectangle 30732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7850" y="1721922"/>
            <a:ext cx="3163824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A48E4FEF-1C04-4639-A945-1368F5804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54064" y="2020824"/>
            <a:ext cx="2591322" cy="3959352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Configures horizontal offset, vertical offset, blur radius, and shadow color</a:t>
            </a:r>
          </a:p>
          <a:p>
            <a:pPr eaLnBrk="1" hangingPunct="1"/>
            <a:endParaRPr lang="en-US" altLang="en-US" sz="1600"/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#wrapper { box-shadow: 5px 5px 5px #828282; }</a:t>
            </a:r>
          </a:p>
          <a:p>
            <a:pPr eaLnBrk="1" hangingPunct="1">
              <a:buFont typeface="Wingdings 2" panose="05020102010507070707" pitchFamily="18" charset="2"/>
              <a:buNone/>
            </a:pP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B1D0DC9F-C704-43D4-8AC5-F1C9D6DF2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4652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B48EED17-CB95-4A3B-8279-E1FBFC6626B8}" type="slidenum">
              <a:rPr lang="en-US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632" name="Rectangle 2663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4" name="Rectangle 2663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6" name="Rectangle 2663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642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38" name="Rectangle 2663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"/>
            <a:ext cx="9144001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Title 1">
            <a:extLst>
              <a:ext uri="{FF2B5EF4-FFF2-40B4-BE49-F238E27FC236}">
                <a16:creationId xmlns:a16="http://schemas.microsoft.com/office/drawing/2014/main" id="{8BFBF6B5-080A-459E-932C-D863AD09F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4" y="248038"/>
            <a:ext cx="529779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Browser Display Can Vary</a:t>
            </a:r>
          </a:p>
        </p:txBody>
      </p:sp>
      <p:pic>
        <p:nvPicPr>
          <p:cNvPr id="26627" name="Picture 2" descr="Comparison of the visual differences across different browsers&#10;">
            <a:extLst>
              <a:ext uri="{FF2B5EF4-FFF2-40B4-BE49-F238E27FC236}">
                <a16:creationId xmlns:a16="http://schemas.microsoft.com/office/drawing/2014/main" id="{755CD902-C530-4C67-9B32-9EE9821F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168" y="2174652"/>
            <a:ext cx="8495662" cy="403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>
            <a:extLst>
              <a:ext uri="{FF2B5EF4-FFF2-40B4-BE49-F238E27FC236}">
                <a16:creationId xmlns:a16="http://schemas.microsoft.com/office/drawing/2014/main" id="{145B8AB4-4E58-4CEC-9AD8-4292C3693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4400"/>
              <a:t>Box model - padding</a:t>
            </a:r>
          </a:p>
        </p:txBody>
      </p:sp>
      <p:pic>
        <p:nvPicPr>
          <p:cNvPr id="17413" name="Picture 4" descr="Figure of CSS Box model">
            <a:extLst>
              <a:ext uri="{FF2B5EF4-FFF2-40B4-BE49-F238E27FC236}">
                <a16:creationId xmlns:a16="http://schemas.microsoft.com/office/drawing/2014/main" id="{C6ED3333-8FB1-4C2B-9976-12CB12125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21415" r="24788" b="-1"/>
          <a:stretch/>
        </p:blipFill>
        <p:spPr bwMode="auto"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  <a:noFill/>
        </p:spPr>
      </p:pic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6E8F9A79-49EB-4A75-A187-627796C8AB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85341" y="2333297"/>
            <a:ext cx="3630007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 defTabSz="914400"/>
            <a:r>
              <a:rPr lang="en-US" altLang="en-US" sz="1400"/>
              <a:t>empty space between the content of the HTML element (such as text) and the border</a:t>
            </a:r>
          </a:p>
          <a:p>
            <a:pPr lvl="1" indent="-228600" defTabSz="914400"/>
            <a:endParaRPr lang="en-US" altLang="en-US" sz="1400"/>
          </a:p>
          <a:p>
            <a:pPr lvl="1" indent="-228600" defTabSz="914400"/>
            <a:r>
              <a:rPr lang="en-US" altLang="en-US" sz="1400"/>
              <a:t>Related properties:</a:t>
            </a:r>
          </a:p>
          <a:p>
            <a:pPr marL="914400" lvl="2" indent="-228600" defTabSz="914400"/>
            <a:r>
              <a:rPr lang="en-US" altLang="en-US" sz="1400"/>
              <a:t>padding-top, padding-right, padding-left, </a:t>
            </a:r>
            <a:br>
              <a:rPr lang="en-US" altLang="en-US" sz="1400"/>
            </a:br>
            <a:r>
              <a:rPr lang="en-US" altLang="en-US" sz="1400"/>
              <a:t>padding-bottom</a:t>
            </a:r>
          </a:p>
          <a:p>
            <a:pPr indent="-228600" defTabSz="914400"/>
            <a:endParaRPr lang="en-US" altLang="en-US" sz="1400"/>
          </a:p>
          <a:p>
            <a:pPr lvl="1" indent="-228600" defTabSz="914400"/>
            <a:r>
              <a:rPr lang="en-US" altLang="en-US" sz="1400"/>
              <a:t>examples</a:t>
            </a:r>
          </a:p>
          <a:p>
            <a:pPr marL="114300" indent="-228600" defTabSz="914400"/>
            <a:r>
              <a:rPr lang="en-US" altLang="en-US" sz="1400"/>
              <a:t>	</a:t>
            </a:r>
            <a:r>
              <a:rPr lang="en-US" altLang="en-US" sz="1400" b="1"/>
              <a:t>h1 { padding: 0; }</a:t>
            </a:r>
          </a:p>
          <a:p>
            <a:pPr marL="114300" indent="-228600" defTabSz="914400"/>
            <a:r>
              <a:rPr lang="en-US" altLang="en-US" sz="1400" b="1"/>
              <a:t>	h1 { padding : 20px 10px; }</a:t>
            </a:r>
          </a:p>
          <a:p>
            <a:pPr marL="114300" indent="-228600" defTabSz="914400"/>
            <a:r>
              <a:rPr lang="en-US" altLang="en-US" sz="1400" b="1"/>
              <a:t>	h1 { padding :  10px 30px 20px; }</a:t>
            </a:r>
          </a:p>
          <a:p>
            <a:pPr marL="114300" indent="-228600" defTabSz="914400"/>
            <a:r>
              <a:rPr lang="en-US" altLang="en-US" sz="1400" b="1"/>
              <a:t>	h1 { padding :  20px 30px 0 30px; }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997085-5F6D-45B5-A311-10FF100E6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A6493E-0C61-4949-BF7B-226FA9048D8A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14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167" name="Rectangle 92166">
            <a:extLst>
              <a:ext uri="{FF2B5EF4-FFF2-40B4-BE49-F238E27FC236}">
                <a16:creationId xmlns:a16="http://schemas.microsoft.com/office/drawing/2014/main" id="{E02239D2-A05D-4A1C-9F06-FBA7FC730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>
            <a:extLst>
              <a:ext uri="{FF2B5EF4-FFF2-40B4-BE49-F238E27FC236}">
                <a16:creationId xmlns:a16="http://schemas.microsoft.com/office/drawing/2014/main" id="{5CC4974B-B534-487B-9D34-8141BE235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475" y="538956"/>
            <a:ext cx="6738937" cy="1118394"/>
          </a:xfrm>
        </p:spPr>
        <p:txBody>
          <a:bodyPr rtlCol="0" anchor="t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/>
              <a:t>padding Property</a:t>
            </a:r>
          </a:p>
        </p:txBody>
      </p:sp>
      <p:pic>
        <p:nvPicPr>
          <p:cNvPr id="92162" name="Picture 2" descr="the output for an element with padding">
            <a:extLst>
              <a:ext uri="{FF2B5EF4-FFF2-40B4-BE49-F238E27FC236}">
                <a16:creationId xmlns:a16="http://schemas.microsoft.com/office/drawing/2014/main" id="{124FC507-977C-4AF9-8C8A-9A303BB06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8675" y="876669"/>
            <a:ext cx="561975" cy="7387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5C0420D6-DD37-4433-B1A8-F7C4E18EF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7237" y="1847849"/>
            <a:ext cx="7496175" cy="4254501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700" dirty="0">
                <a:latin typeface="+mj-lt"/>
              </a:rPr>
              <a:t>space between the content &amp; border of an element</a:t>
            </a:r>
          </a:p>
          <a:p>
            <a:pPr marL="0" indent="0" eaLnBrk="1" hangingPunct="1">
              <a:buNone/>
            </a:pPr>
            <a:r>
              <a:rPr lang="en-US" altLang="en-US" sz="1700" dirty="0">
                <a:latin typeface="+mj-lt"/>
              </a:rPr>
              <a:t>	</a:t>
            </a:r>
          </a:p>
          <a:p>
            <a:pPr marL="0" indent="0" eaLnBrk="1" hangingPunct="1">
              <a:buNone/>
            </a:pPr>
            <a:r>
              <a:rPr lang="en-US" altLang="en-US" sz="1700" b="1" dirty="0">
                <a:latin typeface="+mj-lt"/>
                <a:cs typeface="Times New Roman" panose="02020603050405020304" pitchFamily="18" charset="0"/>
              </a:rPr>
              <a:t>		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 b="1" dirty="0">
              <a:latin typeface="+mj-lt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endParaRPr lang="en-US" altLang="en-US" sz="1700" b="1" dirty="0">
              <a:latin typeface="+mj-lt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en-US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h2 {padding: 5px; }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 b="1" dirty="0">
              <a:latin typeface="+mj-lt"/>
              <a:cs typeface="Times New Roman" panose="02020603050405020304" pitchFamily="18" charset="0"/>
            </a:endParaRPr>
          </a:p>
          <a:p>
            <a:pPr marL="0" indent="0" eaLnBrk="1" hangingPunct="1">
              <a:buNone/>
            </a:pPr>
            <a:r>
              <a:rPr lang="en-US" altLang="en-US" sz="1700" dirty="0">
                <a:latin typeface="+mj-lt"/>
              </a:rPr>
              <a:t>	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 dirty="0">
              <a:latin typeface="+mj-lt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700" dirty="0">
              <a:latin typeface="+mj-lt"/>
            </a:endParaRPr>
          </a:p>
        </p:txBody>
      </p:sp>
      <p:pic>
        <p:nvPicPr>
          <p:cNvPr id="3" name="Picture 2" descr="the output for an element without padding">
            <a:extLst>
              <a:ext uri="{FF2B5EF4-FFF2-40B4-BE49-F238E27FC236}">
                <a16:creationId xmlns:a16="http://schemas.microsoft.com/office/drawing/2014/main" id="{325248E8-938E-F084-CCDC-8B9204990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3625" y="2667000"/>
            <a:ext cx="40671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791" name="Rectangle 3279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7" name="Title 1">
            <a:extLst>
              <a:ext uri="{FF2B5EF4-FFF2-40B4-BE49-F238E27FC236}">
                <a16:creationId xmlns:a16="http://schemas.microsoft.com/office/drawing/2014/main" id="{E5FB69F1-327A-4076-AAB7-2EDD388F0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365125"/>
            <a:ext cx="3630007" cy="1807305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Padding on specific sides</a:t>
            </a:r>
          </a:p>
        </p:txBody>
      </p:sp>
      <p:pic>
        <p:nvPicPr>
          <p:cNvPr id="32773" name="Picture 32772" descr="Solution dispensed using electronic pipette">
            <a:extLst>
              <a:ext uri="{FF2B5EF4-FFF2-40B4-BE49-F238E27FC236}">
                <a16:creationId xmlns:a16="http://schemas.microsoft.com/office/drawing/2014/main" id="{3A661AF5-4415-FDB3-67E1-79A0FBF264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70" r="37879" b="-1"/>
          <a:stretch/>
        </p:blipFill>
        <p:spPr>
          <a:xfrm>
            <a:off x="20" y="10"/>
            <a:ext cx="4587406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7ED790EC-AFC9-4A78-ABC9-A3C360740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41" y="2333297"/>
            <a:ext cx="3630007" cy="3843666"/>
          </a:xfrm>
        </p:spPr>
        <p:txBody>
          <a:bodyPr>
            <a:normAutofit/>
          </a:bodyPr>
          <a:lstStyle/>
          <a:p>
            <a:pPr marL="3556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Use CSS to configure padding on specific sides of an element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padding-bottom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padding-left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padding-right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padding-top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endParaRPr lang="en-US" altLang="en-US" sz="1600">
              <a:latin typeface="+mj-lt"/>
            </a:endParaRPr>
          </a:p>
          <a:p>
            <a:pPr marL="69850" indent="0" eaLnBrk="1" hangingPunct="1">
              <a:buNone/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h2 {	padding-left: 5px;</a:t>
            </a:r>
          </a:p>
          <a:p>
            <a:pPr marL="69850" indent="0" eaLnBrk="1" hangingPunct="1">
              <a:buNone/>
            </a:pP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		 	padding-bottom: 10px;</a:t>
            </a:r>
          </a:p>
          <a:p>
            <a:pPr marL="69850" indent="0" eaLnBrk="1" hangingPunct="1">
              <a:buNone/>
            </a:pP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			padding-top: 10px; </a:t>
            </a:r>
          </a:p>
          <a:p>
            <a:pPr marL="69850" indent="0" eaLnBrk="1" hangingPunct="1">
              <a:buNone/>
            </a:pP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  <a:endParaRPr lang="en-US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249" name="Slide Background">
            <a:extLst>
              <a:ext uri="{FF2B5EF4-FFF2-40B4-BE49-F238E27FC236}">
                <a16:creationId xmlns:a16="http://schemas.microsoft.com/office/drawing/2014/main" id="{AF6CB648-9554-488A-B457-99CAAD1DA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5251" name="Rectangle 95250">
            <a:extLst>
              <a:ext uri="{FF2B5EF4-FFF2-40B4-BE49-F238E27FC236}">
                <a16:creationId xmlns:a16="http://schemas.microsoft.com/office/drawing/2014/main" id="{E3ADCBE7-9330-1CDA-00EB-CDD12DB72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90"/>
            <a:ext cx="9143999" cy="1733407"/>
          </a:xfrm>
          <a:prstGeom prst="rect">
            <a:avLst/>
          </a:prstGeom>
          <a:ln>
            <a:noFill/>
          </a:ln>
          <a:effectLst>
            <a:outerShdw blurRad="254000" dist="38100" dir="5460000" sx="94000" sy="94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1" name="Title 1">
            <a:extLst>
              <a:ext uri="{FF2B5EF4-FFF2-40B4-BE49-F238E27FC236}">
                <a16:creationId xmlns:a16="http://schemas.microsoft.com/office/drawing/2014/main" id="{D1D290A6-C5E1-4040-8D4C-BA38A24D0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1" y="240241"/>
            <a:ext cx="8070041" cy="1228299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/>
              <a:t>Two-value padding shorthand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9F0A624D-277F-4F74-B2CE-12AE14C25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1" y="2321476"/>
            <a:ext cx="3648656" cy="3850724"/>
          </a:xfrm>
        </p:spPr>
        <p:txBody>
          <a:bodyPr anchor="ctr">
            <a:normAutofit/>
          </a:bodyPr>
          <a:lstStyle/>
          <a:p>
            <a:pPr marL="3556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Two numeric values 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first value configures top and bottom padding</a:t>
            </a:r>
          </a:p>
          <a:p>
            <a:pPr marL="755650" lvl="1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the second value configures left and right padding</a:t>
            </a:r>
          </a:p>
          <a:p>
            <a:pPr lvl="1" indent="-273050" eaLnBrk="1" hangingPunct="1"/>
            <a:endParaRPr lang="en-US" altLang="en-US" sz="1700"/>
          </a:p>
          <a:p>
            <a:pPr lvl="4" indent="-273050" eaLnBrk="1" hangingPunct="1">
              <a:buFont typeface="Wingdings" panose="05000000000000000000" pitchFamily="2" charset="2"/>
              <a:buNone/>
            </a:pP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h2 { border: 2px solid #ff0000; </a:t>
            </a:r>
          </a:p>
          <a:p>
            <a:pPr lvl="4" indent="-273050" eaLnBrk="1" hangingPunct="1">
              <a:buFont typeface="Wingdings" panose="05000000000000000000" pitchFamily="2" charset="2"/>
              <a:buNone/>
            </a:pP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background-color: #cccccc;</a:t>
            </a:r>
          </a:p>
          <a:p>
            <a:pPr lvl="4" indent="-273050" eaLnBrk="1" hangingPunct="1">
              <a:buFont typeface="Wingdings" panose="05000000000000000000" pitchFamily="2" charset="2"/>
              <a:buNone/>
            </a:pP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padding: 20px 10px;</a:t>
            </a:r>
          </a:p>
          <a:p>
            <a:pPr lvl="4" indent="-273050" eaLnBrk="1" hangingPunct="1">
              <a:buFont typeface="Wingdings" panose="05000000000000000000" pitchFamily="2" charset="2"/>
              <a:buNone/>
            </a:pPr>
            <a:r>
              <a:rPr lang="en-US" altLang="en-US" sz="17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US" altLang="en-US" sz="1700"/>
          </a:p>
          <a:p>
            <a:pPr indent="-273050" eaLnBrk="1" hangingPunct="1">
              <a:buFont typeface="Wingdings" panose="05000000000000000000" pitchFamily="2" charset="2"/>
              <a:buNone/>
            </a:pPr>
            <a:endParaRPr lang="en-US" altLang="en-US" sz="1700"/>
          </a:p>
        </p:txBody>
      </p:sp>
      <p:pic>
        <p:nvPicPr>
          <p:cNvPr id="95235" name="Picture 3" descr="the output for the code given in this slide">
            <a:extLst>
              <a:ext uri="{FF2B5EF4-FFF2-40B4-BE49-F238E27FC236}">
                <a16:creationId xmlns:a16="http://schemas.microsoft.com/office/drawing/2014/main" id="{C96B22BD-99F8-428D-B65C-982F341B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757737" y="3406840"/>
            <a:ext cx="3883655" cy="1636682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265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6267" name="Rectangle 96266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6350" y="2058839"/>
            <a:ext cx="4057648" cy="4799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6269" name="Rectangle 96268">
            <a:extLst>
              <a:ext uri="{FF2B5EF4-FFF2-40B4-BE49-F238E27FC236}">
                <a16:creationId xmlns:a16="http://schemas.microsoft.com/office/drawing/2014/main" id="{8059A8FF-81E8-CDBC-F95D-C6EED3E0C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50343F5-AC53-4F2D-9AFE-33A6DF38F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466995"/>
            <a:ext cx="7840088" cy="135081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/>
              <a:t>Four-value padding shorthand</a:t>
            </a:r>
          </a:p>
        </p:txBody>
      </p:sp>
      <p:sp>
        <p:nvSpPr>
          <p:cNvPr id="23556" name="Content Placeholder 2">
            <a:extLst>
              <a:ext uri="{FF2B5EF4-FFF2-40B4-BE49-F238E27FC236}">
                <a16:creationId xmlns:a16="http://schemas.microsoft.com/office/drawing/2014/main" id="{53E12671-1A87-4825-9D78-997DB5DF1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50" y="2951754"/>
            <a:ext cx="4000650" cy="3239300"/>
          </a:xfrm>
        </p:spPr>
        <p:txBody>
          <a:bodyPr rtlCol="0" anchor="ctr">
            <a:normAutofit/>
          </a:bodyPr>
          <a:lstStyle/>
          <a:p>
            <a:pPr marL="366713" indent="-285750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1700"/>
              <a:t>Four numeric values </a:t>
            </a:r>
          </a:p>
          <a:p>
            <a:pPr marL="766763" lvl="1" eaLnBrk="1" fontAlgn="auto" hangingPunct="1">
              <a:buFont typeface="Wingdings" panose="05000000000000000000" pitchFamily="2" charset="2"/>
              <a:buChar char="§"/>
              <a:defRPr/>
            </a:pPr>
            <a:r>
              <a:rPr lang="en-US" sz="1700"/>
              <a:t>top, right, bottom, and left padding</a:t>
            </a:r>
          </a:p>
          <a:p>
            <a:pPr marL="688975" lvl="1" eaLnBrk="1" fontAlgn="auto" hangingPunct="1">
              <a:buFont typeface="Wingdings" panose="05000000000000000000" pitchFamily="2" charset="2"/>
              <a:buChar char="§"/>
              <a:defRPr/>
            </a:pPr>
            <a:endParaRPr lang="en-US" sz="1700"/>
          </a:p>
          <a:p>
            <a:pPr marL="2441575" lvl="6" indent="0" fontAlgn="auto">
              <a:buNone/>
              <a:defRPr/>
            </a:pPr>
            <a:r>
              <a:rPr lang="en-US" sz="1700" b="1">
                <a:latin typeface="Times New Roman" pitchFamily="18" charset="0"/>
                <a:cs typeface="Times New Roman" pitchFamily="18" charset="0"/>
              </a:rPr>
              <a:t>h2 {</a:t>
            </a:r>
          </a:p>
          <a:p>
            <a:pPr marL="2441575" lvl="6" indent="0" fontAlgn="auto">
              <a:buNone/>
              <a:defRPr/>
            </a:pPr>
            <a:r>
              <a:rPr lang="en-US" sz="1700" b="1">
                <a:latin typeface="Times New Roman" pitchFamily="18" charset="0"/>
                <a:cs typeface="Times New Roman" pitchFamily="18" charset="0"/>
              </a:rPr>
              <a:t>	padding: 30px 10px 5px 20px;</a:t>
            </a:r>
          </a:p>
          <a:p>
            <a:pPr marL="2441575" lvl="6" indent="0" fontAlgn="auto">
              <a:buNone/>
              <a:defRPr/>
            </a:pPr>
            <a:r>
              <a:rPr lang="en-US" sz="1700" b="1">
                <a:latin typeface="Times New Roman" pitchFamily="18" charset="0"/>
                <a:cs typeface="Times New Roman" pitchFamily="18" charset="0"/>
              </a:rPr>
              <a:t> }</a:t>
            </a:r>
          </a:p>
          <a:p>
            <a:pPr marL="366713" indent="-285750" eaLnBrk="1" fontAlgn="auto" hangingPunct="1">
              <a:buFont typeface="Wingdings" panose="05000000000000000000" pitchFamily="2" charset="2"/>
              <a:buChar char="§"/>
              <a:defRPr/>
            </a:pPr>
            <a:endParaRPr lang="en-US" sz="1700"/>
          </a:p>
        </p:txBody>
      </p:sp>
      <p:pic>
        <p:nvPicPr>
          <p:cNvPr id="96260" name="Picture 4" descr="the output for the code given in this slide">
            <a:extLst>
              <a:ext uri="{FF2B5EF4-FFF2-40B4-BE49-F238E27FC236}">
                <a16:creationId xmlns:a16="http://schemas.microsoft.com/office/drawing/2014/main" id="{2BBC4F04-2106-4C89-84FB-5525D17DC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5590308" y="3977040"/>
            <a:ext cx="3067917" cy="118872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514" name="Rectangle 215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1516" name="Rectangle 215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12" y="365125"/>
            <a:ext cx="8375585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2304D2E1-3E67-4C65-8329-8CD2FB066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85059" y="586822"/>
            <a:ext cx="2670189" cy="164592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/>
              <a:t>Horizontal Rule Element</a:t>
            </a:r>
          </a:p>
        </p:txBody>
      </p:sp>
      <p:sp>
        <p:nvSpPr>
          <p:cNvPr id="21518" name="Rectangle 215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20" name="Rectangle 215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6A2380D5-04AD-4658-B1B8-439EEE0E6D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013373" y="586822"/>
            <a:ext cx="4501977" cy="1645920"/>
          </a:xfrm>
        </p:spPr>
        <p:txBody>
          <a:bodyPr anchor="ctr">
            <a:normAutofit/>
          </a:bodyPr>
          <a:lstStyle/>
          <a:p>
            <a:pPr indent="-273050" eaLnBrk="1" hangingPunct="1"/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&lt;hr&gt; - </a:t>
            </a:r>
            <a:r>
              <a:rPr lang="en-US" altLang="en-US" sz="1600">
                <a:cs typeface="Times New Roman" panose="02020603050405020304" pitchFamily="18" charset="0"/>
              </a:rPr>
              <a:t>configures a horizontal line</a:t>
            </a:r>
            <a:endParaRPr lang="en-US" altLang="en-US" sz="16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73050" eaLnBrk="1" hangingPunct="1">
              <a:buFont typeface="Wingdings" panose="05000000000000000000" pitchFamily="2" charset="2"/>
              <a:buNone/>
            </a:pPr>
            <a:br>
              <a:rPr lang="en-US" altLang="en-US" sz="1600">
                <a:cs typeface="Times New Roman" panose="02020603050405020304" pitchFamily="18" charset="0"/>
              </a:rPr>
            </a:br>
            <a:endParaRPr lang="en-US" altLang="en-US" sz="1600">
              <a:cs typeface="Times New Roman" panose="02020603050405020304" pitchFamily="18" charset="0"/>
            </a:endParaRPr>
          </a:p>
          <a:p>
            <a:pPr marL="468313" lvl="1" indent="0" eaLnBrk="1" hangingPunct="1">
              <a:buFontTx/>
              <a:buNone/>
            </a:pPr>
            <a:endParaRPr lang="en-US" altLang="en-US" sz="1600" i="1">
              <a:cs typeface="Times New Roman" panose="02020603050405020304" pitchFamily="18" charset="0"/>
            </a:endParaRPr>
          </a:p>
          <a:p>
            <a:pPr marL="468313" lvl="1" indent="0" eaLnBrk="1" hangingPunct="1">
              <a:buFontTx/>
              <a:buNone/>
            </a:pPr>
            <a:r>
              <a:rPr lang="en-US" altLang="en-US" sz="1600" i="1">
                <a:cs typeface="Times New Roman" panose="02020603050405020304" pitchFamily="18" charset="0"/>
              </a:rPr>
              <a:t>	</a:t>
            </a:r>
          </a:p>
        </p:txBody>
      </p:sp>
      <p:pic>
        <p:nvPicPr>
          <p:cNvPr id="21509" name="Picture 1" descr="An example of &lt;hr&gt; element">
            <a:extLst>
              <a:ext uri="{FF2B5EF4-FFF2-40B4-BE49-F238E27FC236}">
                <a16:creationId xmlns:a16="http://schemas.microsoft.com/office/drawing/2014/main" id="{8608EC43-F338-4FE8-B481-9513F0E62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8338" y="3617693"/>
            <a:ext cx="8373618" cy="171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Slide Number Placeholder 5">
            <a:extLst>
              <a:ext uri="{FF2B5EF4-FFF2-40B4-BE49-F238E27FC236}">
                <a16:creationId xmlns:a16="http://schemas.microsoft.com/office/drawing/2014/main" id="{ACFB3CD4-68D4-4C2B-877A-2A9B4E648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</a:pPr>
            <a:fld id="{297A1624-7066-4FA7-B0EB-7E6C07878BD5}" type="slidenum">
              <a:rPr lang="en-US" alt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alt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90" name="Rectangle 2048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D7A5AB1-1463-4460-A3C7-C540DD49ED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Learning Outcomes</a:t>
            </a:r>
          </a:p>
        </p:txBody>
      </p:sp>
      <p:sp>
        <p:nvSpPr>
          <p:cNvPr id="2049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15A7E30-20F7-4738-B881-850DDD3A69C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000"/>
              <a:t>Create and format lines and borders on web pages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000"/>
              <a:t>Apply the image element to add graphics to web pages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000"/>
              <a:t>Configure images as backgrounds on web pages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000"/>
              <a:t>Configure images as hyperlinks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00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000"/>
              <a:t>Configure visual effects including multiple background images, rounded corners, box shadow, text shadow, opacity, and gradients</a:t>
            </a:r>
          </a:p>
        </p:txBody>
      </p:sp>
      <p:pic>
        <p:nvPicPr>
          <p:cNvPr id="20486" name="Picture 20485" descr="Sphere of mesh and nodes">
            <a:extLst>
              <a:ext uri="{FF2B5EF4-FFF2-40B4-BE49-F238E27FC236}">
                <a16:creationId xmlns:a16="http://schemas.microsoft.com/office/drawing/2014/main" id="{0FB4E4D3-20B0-F840-28AE-F0B7F5C01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284" r="6296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0484" name="Slide Number Placeholder 5">
            <a:extLst>
              <a:ext uri="{FF2B5EF4-FFF2-40B4-BE49-F238E27FC236}">
                <a16:creationId xmlns:a16="http://schemas.microsoft.com/office/drawing/2014/main" id="{EBE88422-7798-4918-AB34-E84592176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B110DC4-B277-4E58-83C1-532EDF8E0064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874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70" name="Picture 36869" descr="Computer script on a screen">
            <a:extLst>
              <a:ext uri="{FF2B5EF4-FFF2-40B4-BE49-F238E27FC236}">
                <a16:creationId xmlns:a16="http://schemas.microsoft.com/office/drawing/2014/main" id="{F3264696-8717-497A-C036-2E039B9FD6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89" r="47662" b="-1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36876" name="Rectangle 36875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878" name="Rectangle 36877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49E7A364-CB79-4D37-B0A2-BD203CCA0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/>
              <a:t>Checkpoint 4.1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578A133A-17B4-4110-B427-ACFBE74E2A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/>
              <a:t>1. Is it reasonable to try to code a web page that looks exactly the same on every browser and every platform? Explain your answer.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n-US" altLang="en-US" sz="1100"/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/>
              <a:t>2.  When a web page containing the style rules below is rendered in a browser, the border does not display. Describe what is incorrect with the following code: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/>
              <a:t>		</a:t>
            </a:r>
            <a:r>
              <a:rPr lang="en-US" alt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h2 { background-color: #ff0000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		        border-top: thin solid #000000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 b="1">
                <a:latin typeface="Times New Roman" panose="02020603050405020304" pitchFamily="18" charset="0"/>
                <a:cs typeface="Times New Roman" panose="02020603050405020304" pitchFamily="18" charset="0"/>
              </a:rPr>
              <a:t>		}</a:t>
            </a:r>
          </a:p>
          <a:p>
            <a:pPr marL="0" indent="0" eaLnBrk="1" hangingPunct="1">
              <a:buFont typeface="Wingdings 3" panose="05040102010807070707" pitchFamily="18" charset="2"/>
              <a:buNone/>
            </a:pPr>
            <a:endParaRPr lang="en-US" altLang="en-US" sz="11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buFont typeface="Wingdings 3" panose="05040102010807070707" pitchFamily="18" charset="2"/>
              <a:buNone/>
            </a:pPr>
            <a:r>
              <a:rPr lang="en-US" altLang="en-US" sz="1100"/>
              <a:t>3.  True or False? CSS can be used to configure visual elements such as rectangular shapes and lines on web pages.</a:t>
            </a:r>
          </a:p>
        </p:txBody>
      </p:sp>
      <p:sp>
        <p:nvSpPr>
          <p:cNvPr id="36868" name="Slide Number Placeholder 5">
            <a:extLst>
              <a:ext uri="{FF2B5EF4-FFF2-40B4-BE49-F238E27FC236}">
                <a16:creationId xmlns:a16="http://schemas.microsoft.com/office/drawing/2014/main" id="{CA676FEC-4FCF-443A-A1E6-74FF04060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86700" y="6356350"/>
            <a:ext cx="109711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E2F698D3-9E26-4FEC-8985-E54518535696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89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4" name="Picture 37893">
            <a:extLst>
              <a:ext uri="{FF2B5EF4-FFF2-40B4-BE49-F238E27FC236}">
                <a16:creationId xmlns:a16="http://schemas.microsoft.com/office/drawing/2014/main" id="{B9CA2551-9342-C690-4E44-C9B2DCE4D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03" r="42340"/>
          <a:stretch/>
        </p:blipFill>
        <p:spPr>
          <a:xfrm>
            <a:off x="4577270" y="10"/>
            <a:ext cx="4566728" cy="6857990"/>
          </a:xfrm>
          <a:prstGeom prst="rect">
            <a:avLst/>
          </a:prstGeom>
        </p:spPr>
      </p:pic>
      <p:sp useBgFill="1">
        <p:nvSpPr>
          <p:cNvPr id="37900" name="Rectangle 37899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902" name="Rectangle 37901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7268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95E251C4-F118-4403-8441-9BE70E6269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1350" y="328512"/>
            <a:ext cx="3583791" cy="1628970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500"/>
              <a:t>Web Graphics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FCFD6B31-301D-4CB9-87E1-5AB44FEEB3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350" y="2884929"/>
            <a:ext cx="3494817" cy="3374137"/>
          </a:xfrm>
        </p:spPr>
        <p:txBody>
          <a:bodyPr anchor="ctr">
            <a:normAutofit/>
          </a:bodyPr>
          <a:lstStyle/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Informative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170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Decorative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170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Commonly used types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GIF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JPG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PNG</a:t>
            </a:r>
          </a:p>
          <a:p>
            <a:pPr lvl="2" eaLnBrk="1" hangingPunct="1">
              <a:buFont typeface="Wingdings" panose="05000000000000000000" pitchFamily="2" charset="2"/>
              <a:buChar char="§"/>
            </a:pPr>
            <a:r>
              <a:rPr lang="en-US" altLang="en-US" sz="1700"/>
              <a:t>Any other type you know?</a:t>
            </a:r>
          </a:p>
        </p:txBody>
      </p:sp>
      <p:sp>
        <p:nvSpPr>
          <p:cNvPr id="37892" name="Slide Number Placeholder 5">
            <a:extLst>
              <a:ext uri="{FF2B5EF4-FFF2-40B4-BE49-F238E27FC236}">
                <a16:creationId xmlns:a16="http://schemas.microsoft.com/office/drawing/2014/main" id="{4F32F29D-027B-499B-A52E-1F3A230E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86700" y="6356350"/>
            <a:ext cx="109711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2C47069B-D08A-461B-9F2C-E49C7A1BBDF5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21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8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8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8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8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926" name="Slide Background">
            <a:extLst>
              <a:ext uri="{FF2B5EF4-FFF2-40B4-BE49-F238E27FC236}">
                <a16:creationId xmlns:a16="http://schemas.microsoft.com/office/drawing/2014/main" id="{B11C179D-808F-4D23-BAFC-A14C6DCDA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399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928" name="Rectangle 38927">
            <a:extLst>
              <a:ext uri="{FF2B5EF4-FFF2-40B4-BE49-F238E27FC236}">
                <a16:creationId xmlns:a16="http://schemas.microsoft.com/office/drawing/2014/main" id="{908137D4-4D0A-4ED1-BFB8-97D4A8335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86350" y="2058839"/>
            <a:ext cx="4057648" cy="479916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0" dist="254000" dir="5460000" sx="90000" sy="90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930" name="Rectangle 38929">
            <a:extLst>
              <a:ext uri="{FF2B5EF4-FFF2-40B4-BE49-F238E27FC236}">
                <a16:creationId xmlns:a16="http://schemas.microsoft.com/office/drawing/2014/main" id="{8059A8FF-81E8-CDBC-F95D-C6EED3E0CE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284809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C1E13A-0E83-4E0E-BA8D-BDFD621C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350" y="466995"/>
            <a:ext cx="7840088" cy="1350818"/>
          </a:xfrm>
        </p:spPr>
        <p:txBody>
          <a:bodyPr>
            <a:normAutofit/>
          </a:bodyPr>
          <a:lstStyle/>
          <a:p>
            <a:r>
              <a:rPr lang="en-US" sz="3500"/>
              <a:t>GIF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817ACE7-8C41-467F-9364-F6C96CB4850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71350" y="2951754"/>
            <a:ext cx="4000650" cy="3239300"/>
          </a:xfrm>
        </p:spPr>
        <p:txBody>
          <a:bodyPr rtlCol="0" anchor="ctr">
            <a:normAutofit/>
          </a:bodyPr>
          <a:lstStyle/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Maximum of 256 colors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One color can be configured as transparent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Can be animated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Uses lossless compression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Can be interlaced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400"/>
              <a:t>Best used for line art and logos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400"/>
          </a:p>
        </p:txBody>
      </p:sp>
      <p:pic>
        <p:nvPicPr>
          <p:cNvPr id="38921" name="Picture 10" descr="an animation demonstrates interlacing (source:&#10;https://upload.wikimedia.org/wikipedia/commons/2/27/Adam7_passes.gif)">
            <a:extLst>
              <a:ext uri="{FF2B5EF4-FFF2-40B4-BE49-F238E27FC236}">
                <a16:creationId xmlns:a16="http://schemas.microsoft.com/office/drawing/2014/main" id="{6B9006B9-0DB4-4F8E-8D11-E50F8C58393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0308" y="3037446"/>
            <a:ext cx="3067917" cy="306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7" name="Slide Number Placeholder 5">
            <a:extLst>
              <a:ext uri="{FF2B5EF4-FFF2-40B4-BE49-F238E27FC236}">
                <a16:creationId xmlns:a16="http://schemas.microsoft.com/office/drawing/2014/main" id="{DFC93F7F-DC82-4CFD-80D4-48C314A6F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49390" y="6356350"/>
            <a:ext cx="239954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527EB93-0EF5-4891-B389-D6B83A71E6C4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22</a:t>
            </a:fld>
            <a:endParaRPr lang="en-US" altLang="en-US" sz="19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6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65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945" name="Rectangle 399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E1DFF23-A235-4345-8677-5C20E8918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JPEG</a:t>
            </a:r>
          </a:p>
        </p:txBody>
      </p:sp>
      <p:sp>
        <p:nvSpPr>
          <p:cNvPr id="399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25E8E3E-A7FD-405F-952A-C3E86A9977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rtlCol="0">
            <a:normAutofit/>
          </a:bodyPr>
          <a:lstStyle/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Joint Photographic Experts Group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3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Up to 16.7 million colors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3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Use lossy compression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3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Cannot be animated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3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Cannot be made transparent</a:t>
            </a:r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300"/>
          </a:p>
          <a:p>
            <a:pPr marL="368046" indent="-285750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300"/>
              <a:t>Can be interlaced</a:t>
            </a:r>
          </a:p>
        </p:txBody>
      </p:sp>
      <p:pic>
        <p:nvPicPr>
          <p:cNvPr id="28679" name="Picture 7">
            <a:extLst>
              <a:ext uri="{FF2B5EF4-FFF2-40B4-BE49-F238E27FC236}">
                <a16:creationId xmlns:a16="http://schemas.microsoft.com/office/drawing/2014/main" id="{231E5EDC-7437-4A93-BCF3-E4E35D0C8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43480" r="475" b="-2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39940" name="Slide Number Placeholder 5">
            <a:extLst>
              <a:ext uri="{FF2B5EF4-FFF2-40B4-BE49-F238E27FC236}">
                <a16:creationId xmlns:a16="http://schemas.microsoft.com/office/drawing/2014/main" id="{73264428-B7A8-4ECB-8C9E-47F97C251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BB0BC78-DE7E-458F-BE24-039AC78E3091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6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6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67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969" name="Rectangle 4096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88585663-14D1-4ADA-B85B-E8BA2F7025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30936" y="548640"/>
            <a:ext cx="2700645" cy="5431536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PNG</a:t>
            </a:r>
          </a:p>
        </p:txBody>
      </p:sp>
      <p:sp>
        <p:nvSpPr>
          <p:cNvPr id="40971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347917" y="3261001"/>
            <a:ext cx="4480560" cy="13716"/>
          </a:xfrm>
          <a:custGeom>
            <a:avLst/>
            <a:gdLst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651406 w 4480560"/>
              <a:gd name="connsiteY3" fmla="*/ 0 h 13716"/>
              <a:gd name="connsiteX4" fmla="*/ 2336292 w 4480560"/>
              <a:gd name="connsiteY4" fmla="*/ 0 h 13716"/>
              <a:gd name="connsiteX5" fmla="*/ 2931566 w 4480560"/>
              <a:gd name="connsiteY5" fmla="*/ 0 h 13716"/>
              <a:gd name="connsiteX6" fmla="*/ 3482035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840480 w 4480560"/>
              <a:gd name="connsiteY9" fmla="*/ 13716 h 13716"/>
              <a:gd name="connsiteX10" fmla="*/ 3290011 w 4480560"/>
              <a:gd name="connsiteY10" fmla="*/ 13716 h 13716"/>
              <a:gd name="connsiteX11" fmla="*/ 2560320 w 4480560"/>
              <a:gd name="connsiteY11" fmla="*/ 13716 h 13716"/>
              <a:gd name="connsiteX12" fmla="*/ 1965046 w 4480560"/>
              <a:gd name="connsiteY12" fmla="*/ 13716 h 13716"/>
              <a:gd name="connsiteX13" fmla="*/ 1459382 w 4480560"/>
              <a:gd name="connsiteY13" fmla="*/ 13716 h 13716"/>
              <a:gd name="connsiteX14" fmla="*/ 774497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  <a:gd name="connsiteX0" fmla="*/ 0 w 4480560"/>
              <a:gd name="connsiteY0" fmla="*/ 0 h 13716"/>
              <a:gd name="connsiteX1" fmla="*/ 595274 w 4480560"/>
              <a:gd name="connsiteY1" fmla="*/ 0 h 13716"/>
              <a:gd name="connsiteX2" fmla="*/ 1100938 w 4480560"/>
              <a:gd name="connsiteY2" fmla="*/ 0 h 13716"/>
              <a:gd name="connsiteX3" fmla="*/ 1830629 w 4480560"/>
              <a:gd name="connsiteY3" fmla="*/ 0 h 13716"/>
              <a:gd name="connsiteX4" fmla="*/ 2425903 w 4480560"/>
              <a:gd name="connsiteY4" fmla="*/ 0 h 13716"/>
              <a:gd name="connsiteX5" fmla="*/ 3021178 w 4480560"/>
              <a:gd name="connsiteY5" fmla="*/ 0 h 13716"/>
              <a:gd name="connsiteX6" fmla="*/ 3750869 w 4480560"/>
              <a:gd name="connsiteY6" fmla="*/ 0 h 13716"/>
              <a:gd name="connsiteX7" fmla="*/ 4480560 w 4480560"/>
              <a:gd name="connsiteY7" fmla="*/ 0 h 13716"/>
              <a:gd name="connsiteX8" fmla="*/ 4480560 w 4480560"/>
              <a:gd name="connsiteY8" fmla="*/ 13716 h 13716"/>
              <a:gd name="connsiteX9" fmla="*/ 3930091 w 4480560"/>
              <a:gd name="connsiteY9" fmla="*/ 13716 h 13716"/>
              <a:gd name="connsiteX10" fmla="*/ 3290011 w 4480560"/>
              <a:gd name="connsiteY10" fmla="*/ 13716 h 13716"/>
              <a:gd name="connsiteX11" fmla="*/ 2649931 w 4480560"/>
              <a:gd name="connsiteY11" fmla="*/ 13716 h 13716"/>
              <a:gd name="connsiteX12" fmla="*/ 2054657 w 4480560"/>
              <a:gd name="connsiteY12" fmla="*/ 13716 h 13716"/>
              <a:gd name="connsiteX13" fmla="*/ 1324966 w 4480560"/>
              <a:gd name="connsiteY13" fmla="*/ 13716 h 13716"/>
              <a:gd name="connsiteX14" fmla="*/ 595274 w 4480560"/>
              <a:gd name="connsiteY14" fmla="*/ 13716 h 13716"/>
              <a:gd name="connsiteX15" fmla="*/ 0 w 4480560"/>
              <a:gd name="connsiteY15" fmla="*/ 13716 h 13716"/>
              <a:gd name="connsiteX16" fmla="*/ 0 w 4480560"/>
              <a:gd name="connsiteY1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3716" fill="none" extrusionOk="0">
                <a:moveTo>
                  <a:pt x="0" y="0"/>
                </a:moveTo>
                <a:cubicBezTo>
                  <a:pt x="267574" y="14606"/>
                  <a:pt x="338605" y="-40"/>
                  <a:pt x="595274" y="0"/>
                </a:cubicBezTo>
                <a:cubicBezTo>
                  <a:pt x="856171" y="-2198"/>
                  <a:pt x="863435" y="-13333"/>
                  <a:pt x="1100938" y="0"/>
                </a:cubicBezTo>
                <a:cubicBezTo>
                  <a:pt x="1340270" y="17713"/>
                  <a:pt x="1418448" y="-18893"/>
                  <a:pt x="1651406" y="0"/>
                </a:cubicBezTo>
                <a:cubicBezTo>
                  <a:pt x="1875387" y="1627"/>
                  <a:pt x="2153037" y="22688"/>
                  <a:pt x="2336292" y="0"/>
                </a:cubicBezTo>
                <a:cubicBezTo>
                  <a:pt x="2522206" y="-4211"/>
                  <a:pt x="2718333" y="34959"/>
                  <a:pt x="2931566" y="0"/>
                </a:cubicBezTo>
                <a:cubicBezTo>
                  <a:pt x="3137043" y="-17106"/>
                  <a:pt x="3304331" y="1415"/>
                  <a:pt x="3482035" y="0"/>
                </a:cubicBezTo>
                <a:cubicBezTo>
                  <a:pt x="3649837" y="-24078"/>
                  <a:pt x="4010577" y="-51921"/>
                  <a:pt x="4480560" y="0"/>
                </a:cubicBezTo>
                <a:cubicBezTo>
                  <a:pt x="4480642" y="3611"/>
                  <a:pt x="4480510" y="9346"/>
                  <a:pt x="4480560" y="13716"/>
                </a:cubicBezTo>
                <a:cubicBezTo>
                  <a:pt x="4305601" y="36948"/>
                  <a:pt x="4025154" y="21890"/>
                  <a:pt x="3840480" y="13716"/>
                </a:cubicBezTo>
                <a:cubicBezTo>
                  <a:pt x="3668919" y="-16903"/>
                  <a:pt x="3556555" y="-17246"/>
                  <a:pt x="3290011" y="13716"/>
                </a:cubicBezTo>
                <a:cubicBezTo>
                  <a:pt x="2991827" y="13600"/>
                  <a:pt x="2862038" y="-27094"/>
                  <a:pt x="2560320" y="13716"/>
                </a:cubicBezTo>
                <a:cubicBezTo>
                  <a:pt x="2273396" y="32804"/>
                  <a:pt x="2159701" y="35426"/>
                  <a:pt x="1965046" y="13716"/>
                </a:cubicBezTo>
                <a:cubicBezTo>
                  <a:pt x="1785994" y="24616"/>
                  <a:pt x="1686680" y="47748"/>
                  <a:pt x="1459382" y="13716"/>
                </a:cubicBezTo>
                <a:cubicBezTo>
                  <a:pt x="1260610" y="398"/>
                  <a:pt x="913962" y="26960"/>
                  <a:pt x="774497" y="13716"/>
                </a:cubicBezTo>
                <a:cubicBezTo>
                  <a:pt x="689426" y="-2719"/>
                  <a:pt x="378264" y="1751"/>
                  <a:pt x="0" y="13716"/>
                </a:cubicBezTo>
                <a:cubicBezTo>
                  <a:pt x="-173" y="8371"/>
                  <a:pt x="-387" y="6213"/>
                  <a:pt x="0" y="0"/>
                </a:cubicBezTo>
                <a:close/>
              </a:path>
              <a:path w="4480560" h="13716" stroke="0" extrusionOk="0">
                <a:moveTo>
                  <a:pt x="0" y="0"/>
                </a:moveTo>
                <a:cubicBezTo>
                  <a:pt x="290844" y="5546"/>
                  <a:pt x="318443" y="10543"/>
                  <a:pt x="595274" y="0"/>
                </a:cubicBezTo>
                <a:cubicBezTo>
                  <a:pt x="862223" y="-10630"/>
                  <a:pt x="1008164" y="-6970"/>
                  <a:pt x="1100938" y="0"/>
                </a:cubicBezTo>
                <a:cubicBezTo>
                  <a:pt x="1231751" y="-9052"/>
                  <a:pt x="1563421" y="-55931"/>
                  <a:pt x="1830629" y="0"/>
                </a:cubicBezTo>
                <a:cubicBezTo>
                  <a:pt x="2081843" y="38764"/>
                  <a:pt x="2181743" y="16966"/>
                  <a:pt x="2425903" y="0"/>
                </a:cubicBezTo>
                <a:cubicBezTo>
                  <a:pt x="2657412" y="-20059"/>
                  <a:pt x="2795431" y="8423"/>
                  <a:pt x="3021178" y="0"/>
                </a:cubicBezTo>
                <a:cubicBezTo>
                  <a:pt x="3275119" y="-4749"/>
                  <a:pt x="3480943" y="2522"/>
                  <a:pt x="3750869" y="0"/>
                </a:cubicBezTo>
                <a:cubicBezTo>
                  <a:pt x="4005211" y="16055"/>
                  <a:pt x="4302144" y="-2969"/>
                  <a:pt x="4480560" y="0"/>
                </a:cubicBezTo>
                <a:cubicBezTo>
                  <a:pt x="4480397" y="3458"/>
                  <a:pt x="4481383" y="8632"/>
                  <a:pt x="4480560" y="13716"/>
                </a:cubicBezTo>
                <a:cubicBezTo>
                  <a:pt x="4261480" y="-10003"/>
                  <a:pt x="4206199" y="28529"/>
                  <a:pt x="3930091" y="13716"/>
                </a:cubicBezTo>
                <a:cubicBezTo>
                  <a:pt x="3666932" y="-15474"/>
                  <a:pt x="3493645" y="14804"/>
                  <a:pt x="3290011" y="13716"/>
                </a:cubicBezTo>
                <a:cubicBezTo>
                  <a:pt x="3137078" y="-41032"/>
                  <a:pt x="2894690" y="-17948"/>
                  <a:pt x="2649931" y="13716"/>
                </a:cubicBezTo>
                <a:cubicBezTo>
                  <a:pt x="2413020" y="21294"/>
                  <a:pt x="2225991" y="-10559"/>
                  <a:pt x="2054657" y="13716"/>
                </a:cubicBezTo>
                <a:cubicBezTo>
                  <a:pt x="1886877" y="37541"/>
                  <a:pt x="1548763" y="45390"/>
                  <a:pt x="1324966" y="13716"/>
                </a:cubicBezTo>
                <a:cubicBezTo>
                  <a:pt x="1040995" y="1897"/>
                  <a:pt x="786929" y="-17655"/>
                  <a:pt x="595274" y="13716"/>
                </a:cubicBezTo>
                <a:cubicBezTo>
                  <a:pt x="371401" y="32831"/>
                  <a:pt x="168483" y="23167"/>
                  <a:pt x="0" y="13716"/>
                </a:cubicBezTo>
                <a:cubicBezTo>
                  <a:pt x="-740" y="8467"/>
                  <a:pt x="-279" y="4434"/>
                  <a:pt x="0" y="0"/>
                </a:cubicBezTo>
                <a:close/>
              </a:path>
              <a:path w="4480560" h="13716" fill="none" stroke="0" extrusionOk="0">
                <a:moveTo>
                  <a:pt x="0" y="0"/>
                </a:moveTo>
                <a:cubicBezTo>
                  <a:pt x="254633" y="596"/>
                  <a:pt x="318854" y="8353"/>
                  <a:pt x="595274" y="0"/>
                </a:cubicBezTo>
                <a:cubicBezTo>
                  <a:pt x="857042" y="-2503"/>
                  <a:pt x="863005" y="-13327"/>
                  <a:pt x="1100938" y="0"/>
                </a:cubicBezTo>
                <a:cubicBezTo>
                  <a:pt x="1322315" y="28736"/>
                  <a:pt x="1429801" y="-15572"/>
                  <a:pt x="1651406" y="0"/>
                </a:cubicBezTo>
                <a:cubicBezTo>
                  <a:pt x="1861310" y="20479"/>
                  <a:pt x="2199002" y="36173"/>
                  <a:pt x="2336292" y="0"/>
                </a:cubicBezTo>
                <a:cubicBezTo>
                  <a:pt x="2504451" y="-23230"/>
                  <a:pt x="2735943" y="-3451"/>
                  <a:pt x="2931566" y="0"/>
                </a:cubicBezTo>
                <a:cubicBezTo>
                  <a:pt x="3109081" y="-33272"/>
                  <a:pt x="3310374" y="39503"/>
                  <a:pt x="3482035" y="0"/>
                </a:cubicBezTo>
                <a:cubicBezTo>
                  <a:pt x="3630968" y="-117346"/>
                  <a:pt x="3975789" y="30358"/>
                  <a:pt x="4480560" y="0"/>
                </a:cubicBezTo>
                <a:cubicBezTo>
                  <a:pt x="4480546" y="3532"/>
                  <a:pt x="4481771" y="9530"/>
                  <a:pt x="4480560" y="13716"/>
                </a:cubicBezTo>
                <a:cubicBezTo>
                  <a:pt x="4299745" y="8025"/>
                  <a:pt x="4055484" y="54224"/>
                  <a:pt x="3840480" y="13716"/>
                </a:cubicBezTo>
                <a:cubicBezTo>
                  <a:pt x="3665362" y="14404"/>
                  <a:pt x="3548412" y="6532"/>
                  <a:pt x="3290011" y="13716"/>
                </a:cubicBezTo>
                <a:cubicBezTo>
                  <a:pt x="3037450" y="36923"/>
                  <a:pt x="2862123" y="43167"/>
                  <a:pt x="2560320" y="13716"/>
                </a:cubicBezTo>
                <a:cubicBezTo>
                  <a:pt x="2308793" y="7156"/>
                  <a:pt x="2153402" y="-25971"/>
                  <a:pt x="1965046" y="13716"/>
                </a:cubicBezTo>
                <a:cubicBezTo>
                  <a:pt x="1778601" y="25944"/>
                  <a:pt x="1672011" y="23840"/>
                  <a:pt x="1459382" y="13716"/>
                </a:cubicBezTo>
                <a:cubicBezTo>
                  <a:pt x="1212351" y="-9856"/>
                  <a:pt x="906131" y="12859"/>
                  <a:pt x="774497" y="13716"/>
                </a:cubicBezTo>
                <a:cubicBezTo>
                  <a:pt x="636671" y="-47283"/>
                  <a:pt x="331670" y="1705"/>
                  <a:pt x="0" y="13716"/>
                </a:cubicBezTo>
                <a:cubicBezTo>
                  <a:pt x="-561" y="8546"/>
                  <a:pt x="-377" y="614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480560"/>
                      <a:gd name="connsiteY0" fmla="*/ 0 h 13716"/>
                      <a:gd name="connsiteX1" fmla="*/ 595274 w 4480560"/>
                      <a:gd name="connsiteY1" fmla="*/ 0 h 13716"/>
                      <a:gd name="connsiteX2" fmla="*/ 1100938 w 4480560"/>
                      <a:gd name="connsiteY2" fmla="*/ 0 h 13716"/>
                      <a:gd name="connsiteX3" fmla="*/ 1651406 w 4480560"/>
                      <a:gd name="connsiteY3" fmla="*/ 0 h 13716"/>
                      <a:gd name="connsiteX4" fmla="*/ 2336292 w 4480560"/>
                      <a:gd name="connsiteY4" fmla="*/ 0 h 13716"/>
                      <a:gd name="connsiteX5" fmla="*/ 2931566 w 4480560"/>
                      <a:gd name="connsiteY5" fmla="*/ 0 h 13716"/>
                      <a:gd name="connsiteX6" fmla="*/ 3482035 w 4480560"/>
                      <a:gd name="connsiteY6" fmla="*/ 0 h 13716"/>
                      <a:gd name="connsiteX7" fmla="*/ 4480560 w 4480560"/>
                      <a:gd name="connsiteY7" fmla="*/ 0 h 13716"/>
                      <a:gd name="connsiteX8" fmla="*/ 4480560 w 4480560"/>
                      <a:gd name="connsiteY8" fmla="*/ 13716 h 13716"/>
                      <a:gd name="connsiteX9" fmla="*/ 3840480 w 4480560"/>
                      <a:gd name="connsiteY9" fmla="*/ 13716 h 13716"/>
                      <a:gd name="connsiteX10" fmla="*/ 3290011 w 4480560"/>
                      <a:gd name="connsiteY10" fmla="*/ 13716 h 13716"/>
                      <a:gd name="connsiteX11" fmla="*/ 2560320 w 4480560"/>
                      <a:gd name="connsiteY11" fmla="*/ 13716 h 13716"/>
                      <a:gd name="connsiteX12" fmla="*/ 1965046 w 4480560"/>
                      <a:gd name="connsiteY12" fmla="*/ 13716 h 13716"/>
                      <a:gd name="connsiteX13" fmla="*/ 1459382 w 4480560"/>
                      <a:gd name="connsiteY13" fmla="*/ 13716 h 13716"/>
                      <a:gd name="connsiteX14" fmla="*/ 774497 w 4480560"/>
                      <a:gd name="connsiteY14" fmla="*/ 13716 h 13716"/>
                      <a:gd name="connsiteX15" fmla="*/ 0 w 4480560"/>
                      <a:gd name="connsiteY15" fmla="*/ 13716 h 13716"/>
                      <a:gd name="connsiteX16" fmla="*/ 0 w 4480560"/>
                      <a:gd name="connsiteY1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4480560" h="13716" fill="none" extrusionOk="0">
                        <a:moveTo>
                          <a:pt x="0" y="0"/>
                        </a:moveTo>
                        <a:cubicBezTo>
                          <a:pt x="267821" y="8731"/>
                          <a:pt x="334105" y="2629"/>
                          <a:pt x="595274" y="0"/>
                        </a:cubicBezTo>
                        <a:cubicBezTo>
                          <a:pt x="856443" y="-2629"/>
                          <a:pt x="863808" y="-13353"/>
                          <a:pt x="1100938" y="0"/>
                        </a:cubicBezTo>
                        <a:cubicBezTo>
                          <a:pt x="1338068" y="13353"/>
                          <a:pt x="1431663" y="-25862"/>
                          <a:pt x="1651406" y="0"/>
                        </a:cubicBezTo>
                        <a:cubicBezTo>
                          <a:pt x="1871149" y="25862"/>
                          <a:pt x="2173163" y="23827"/>
                          <a:pt x="2336292" y="0"/>
                        </a:cubicBezTo>
                        <a:cubicBezTo>
                          <a:pt x="2499421" y="-23827"/>
                          <a:pt x="2720589" y="28148"/>
                          <a:pt x="2931566" y="0"/>
                        </a:cubicBezTo>
                        <a:cubicBezTo>
                          <a:pt x="3142543" y="-28148"/>
                          <a:pt x="3323630" y="27022"/>
                          <a:pt x="3482035" y="0"/>
                        </a:cubicBezTo>
                        <a:cubicBezTo>
                          <a:pt x="3640440" y="-27022"/>
                          <a:pt x="4012110" y="-20118"/>
                          <a:pt x="4480560" y="0"/>
                        </a:cubicBezTo>
                        <a:cubicBezTo>
                          <a:pt x="4480273" y="3379"/>
                          <a:pt x="4480768" y="9289"/>
                          <a:pt x="4480560" y="13716"/>
                        </a:cubicBezTo>
                        <a:cubicBezTo>
                          <a:pt x="4314132" y="10352"/>
                          <a:pt x="4028383" y="32060"/>
                          <a:pt x="3840480" y="13716"/>
                        </a:cubicBezTo>
                        <a:cubicBezTo>
                          <a:pt x="3652577" y="-4628"/>
                          <a:pt x="3547615" y="-1724"/>
                          <a:pt x="3290011" y="13716"/>
                        </a:cubicBezTo>
                        <a:cubicBezTo>
                          <a:pt x="3032407" y="29156"/>
                          <a:pt x="2830268" y="4147"/>
                          <a:pt x="2560320" y="13716"/>
                        </a:cubicBezTo>
                        <a:cubicBezTo>
                          <a:pt x="2290372" y="23285"/>
                          <a:pt x="2147422" y="2156"/>
                          <a:pt x="1965046" y="13716"/>
                        </a:cubicBezTo>
                        <a:cubicBezTo>
                          <a:pt x="1782670" y="25276"/>
                          <a:pt x="1689791" y="36108"/>
                          <a:pt x="1459382" y="13716"/>
                        </a:cubicBezTo>
                        <a:cubicBezTo>
                          <a:pt x="1228973" y="-8676"/>
                          <a:pt x="915486" y="31929"/>
                          <a:pt x="774497" y="13716"/>
                        </a:cubicBezTo>
                        <a:cubicBezTo>
                          <a:pt x="633508" y="-4497"/>
                          <a:pt x="361442" y="-15679"/>
                          <a:pt x="0" y="13716"/>
                        </a:cubicBezTo>
                        <a:cubicBezTo>
                          <a:pt x="-362" y="8190"/>
                          <a:pt x="-434" y="6098"/>
                          <a:pt x="0" y="0"/>
                        </a:cubicBezTo>
                        <a:close/>
                      </a:path>
                      <a:path w="4480560" h="13716" stroke="0" extrusionOk="0">
                        <a:moveTo>
                          <a:pt x="0" y="0"/>
                        </a:moveTo>
                        <a:cubicBezTo>
                          <a:pt x="285465" y="225"/>
                          <a:pt x="322691" y="16223"/>
                          <a:pt x="595274" y="0"/>
                        </a:cubicBezTo>
                        <a:cubicBezTo>
                          <a:pt x="867857" y="-16223"/>
                          <a:pt x="989129" y="-11242"/>
                          <a:pt x="1100938" y="0"/>
                        </a:cubicBezTo>
                        <a:cubicBezTo>
                          <a:pt x="1212747" y="11242"/>
                          <a:pt x="1574350" y="-36410"/>
                          <a:pt x="1830629" y="0"/>
                        </a:cubicBezTo>
                        <a:cubicBezTo>
                          <a:pt x="2086908" y="36410"/>
                          <a:pt x="2180922" y="4645"/>
                          <a:pt x="2425903" y="0"/>
                        </a:cubicBezTo>
                        <a:cubicBezTo>
                          <a:pt x="2670884" y="-4645"/>
                          <a:pt x="2782024" y="22929"/>
                          <a:pt x="3021178" y="0"/>
                        </a:cubicBezTo>
                        <a:cubicBezTo>
                          <a:pt x="3260332" y="-22929"/>
                          <a:pt x="3456982" y="-1586"/>
                          <a:pt x="3750869" y="0"/>
                        </a:cubicBezTo>
                        <a:cubicBezTo>
                          <a:pt x="4044756" y="1586"/>
                          <a:pt x="4302726" y="17043"/>
                          <a:pt x="4480560" y="0"/>
                        </a:cubicBezTo>
                        <a:cubicBezTo>
                          <a:pt x="4480360" y="3832"/>
                          <a:pt x="4481152" y="9314"/>
                          <a:pt x="4480560" y="13716"/>
                        </a:cubicBezTo>
                        <a:cubicBezTo>
                          <a:pt x="4279652" y="-11422"/>
                          <a:pt x="4200762" y="36994"/>
                          <a:pt x="3930091" y="13716"/>
                        </a:cubicBezTo>
                        <a:cubicBezTo>
                          <a:pt x="3659420" y="-9562"/>
                          <a:pt x="3456052" y="17722"/>
                          <a:pt x="3290011" y="13716"/>
                        </a:cubicBezTo>
                        <a:cubicBezTo>
                          <a:pt x="3123970" y="9710"/>
                          <a:pt x="2882392" y="28246"/>
                          <a:pt x="2649931" y="13716"/>
                        </a:cubicBezTo>
                        <a:cubicBezTo>
                          <a:pt x="2417470" y="-814"/>
                          <a:pt x="2238426" y="2765"/>
                          <a:pt x="2054657" y="13716"/>
                        </a:cubicBezTo>
                        <a:cubicBezTo>
                          <a:pt x="1870888" y="24667"/>
                          <a:pt x="1566368" y="40468"/>
                          <a:pt x="1324966" y="13716"/>
                        </a:cubicBezTo>
                        <a:cubicBezTo>
                          <a:pt x="1083564" y="-13036"/>
                          <a:pt x="787410" y="6374"/>
                          <a:pt x="595274" y="13716"/>
                        </a:cubicBezTo>
                        <a:cubicBezTo>
                          <a:pt x="403138" y="21058"/>
                          <a:pt x="169622" y="5927"/>
                          <a:pt x="0" y="13716"/>
                        </a:cubicBezTo>
                        <a:cubicBezTo>
                          <a:pt x="-475" y="8699"/>
                          <a:pt x="-565" y="440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EE9332E2-9D18-4BC5-9AB3-DE0EE1E099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844813" y="552091"/>
            <a:ext cx="4668251" cy="5431536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Portable Network Graphic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9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Support millions of colors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9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Support multiple levels of transparency</a:t>
            </a:r>
            <a:br>
              <a:rPr lang="en-US" altLang="en-US" sz="1900"/>
            </a:br>
            <a:endParaRPr lang="en-US" altLang="en-US" sz="19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Support interlacing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9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Use lossless compression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9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Browser support is growing</a:t>
            </a:r>
          </a:p>
        </p:txBody>
      </p:sp>
      <p:sp>
        <p:nvSpPr>
          <p:cNvPr id="40964" name="Slide Number Placeholder 5">
            <a:extLst>
              <a:ext uri="{FF2B5EF4-FFF2-40B4-BE49-F238E27FC236}">
                <a16:creationId xmlns:a16="http://schemas.microsoft.com/office/drawing/2014/main" id="{0AC291CE-5E19-4214-AED7-15E6A3D8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76066FAD-994E-46AC-9064-F2531EE86E6B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24</a:t>
            </a:fld>
            <a:endParaRPr lang="en-US" altLang="en-US" sz="19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6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996" name="Rectangle 41995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74D984D-78FC-4A5D-A12E-EB057AA81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29369" y="238539"/>
            <a:ext cx="8263890" cy="1434415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Foreground &lt;img&gt; Element</a:t>
            </a:r>
          </a:p>
        </p:txBody>
      </p:sp>
      <p:sp>
        <p:nvSpPr>
          <p:cNvPr id="41998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369" y="1681544"/>
            <a:ext cx="8229600" cy="18288"/>
          </a:xfrm>
          <a:custGeom>
            <a:avLst/>
            <a:gdLst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1371600 w 8229600"/>
              <a:gd name="connsiteY2" fmla="*/ 0 h 18288"/>
              <a:gd name="connsiteX3" fmla="*/ 2221992 w 8229600"/>
              <a:gd name="connsiteY3" fmla="*/ 0 h 18288"/>
              <a:gd name="connsiteX4" fmla="*/ 3072384 w 8229600"/>
              <a:gd name="connsiteY4" fmla="*/ 0 h 18288"/>
              <a:gd name="connsiteX5" fmla="*/ 3511296 w 8229600"/>
              <a:gd name="connsiteY5" fmla="*/ 0 h 18288"/>
              <a:gd name="connsiteX6" fmla="*/ 4114800 w 8229600"/>
              <a:gd name="connsiteY6" fmla="*/ 0 h 18288"/>
              <a:gd name="connsiteX7" fmla="*/ 4553712 w 8229600"/>
              <a:gd name="connsiteY7" fmla="*/ 0 h 18288"/>
              <a:gd name="connsiteX8" fmla="*/ 5239512 w 8229600"/>
              <a:gd name="connsiteY8" fmla="*/ 0 h 18288"/>
              <a:gd name="connsiteX9" fmla="*/ 5843016 w 8229600"/>
              <a:gd name="connsiteY9" fmla="*/ 0 h 18288"/>
              <a:gd name="connsiteX10" fmla="*/ 6611112 w 8229600"/>
              <a:gd name="connsiteY10" fmla="*/ 0 h 18288"/>
              <a:gd name="connsiteX11" fmla="*/ 7461504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461504 w 8229600"/>
              <a:gd name="connsiteY14" fmla="*/ 18288 h 18288"/>
              <a:gd name="connsiteX15" fmla="*/ 6940296 w 8229600"/>
              <a:gd name="connsiteY15" fmla="*/ 18288 h 18288"/>
              <a:gd name="connsiteX16" fmla="*/ 6419088 w 8229600"/>
              <a:gd name="connsiteY16" fmla="*/ 18288 h 18288"/>
              <a:gd name="connsiteX17" fmla="*/ 5650992 w 8229600"/>
              <a:gd name="connsiteY17" fmla="*/ 18288 h 18288"/>
              <a:gd name="connsiteX18" fmla="*/ 5129784 w 8229600"/>
              <a:gd name="connsiteY18" fmla="*/ 18288 h 18288"/>
              <a:gd name="connsiteX19" fmla="*/ 4690872 w 8229600"/>
              <a:gd name="connsiteY19" fmla="*/ 18288 h 18288"/>
              <a:gd name="connsiteX20" fmla="*/ 4087368 w 8229600"/>
              <a:gd name="connsiteY20" fmla="*/ 18288 h 18288"/>
              <a:gd name="connsiteX21" fmla="*/ 3401568 w 8229600"/>
              <a:gd name="connsiteY21" fmla="*/ 18288 h 18288"/>
              <a:gd name="connsiteX22" fmla="*/ 2798064 w 8229600"/>
              <a:gd name="connsiteY22" fmla="*/ 18288 h 18288"/>
              <a:gd name="connsiteX23" fmla="*/ 2276856 w 8229600"/>
              <a:gd name="connsiteY23" fmla="*/ 18288 h 18288"/>
              <a:gd name="connsiteX24" fmla="*/ 1426464 w 8229600"/>
              <a:gd name="connsiteY24" fmla="*/ 18288 h 18288"/>
              <a:gd name="connsiteX25" fmla="*/ 740664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  <a:gd name="connsiteX0" fmla="*/ 0 w 8229600"/>
              <a:gd name="connsiteY0" fmla="*/ 0 h 18288"/>
              <a:gd name="connsiteX1" fmla="*/ 521208 w 8229600"/>
              <a:gd name="connsiteY1" fmla="*/ 0 h 18288"/>
              <a:gd name="connsiteX2" fmla="*/ 960120 w 8229600"/>
              <a:gd name="connsiteY2" fmla="*/ 0 h 18288"/>
              <a:gd name="connsiteX3" fmla="*/ 1481328 w 8229600"/>
              <a:gd name="connsiteY3" fmla="*/ 0 h 18288"/>
              <a:gd name="connsiteX4" fmla="*/ 2167128 w 8229600"/>
              <a:gd name="connsiteY4" fmla="*/ 0 h 18288"/>
              <a:gd name="connsiteX5" fmla="*/ 2935224 w 8229600"/>
              <a:gd name="connsiteY5" fmla="*/ 0 h 18288"/>
              <a:gd name="connsiteX6" fmla="*/ 3785616 w 8229600"/>
              <a:gd name="connsiteY6" fmla="*/ 0 h 18288"/>
              <a:gd name="connsiteX7" fmla="*/ 4636008 w 8229600"/>
              <a:gd name="connsiteY7" fmla="*/ 0 h 18288"/>
              <a:gd name="connsiteX8" fmla="*/ 5239512 w 8229600"/>
              <a:gd name="connsiteY8" fmla="*/ 0 h 18288"/>
              <a:gd name="connsiteX9" fmla="*/ 6007608 w 8229600"/>
              <a:gd name="connsiteY9" fmla="*/ 0 h 18288"/>
              <a:gd name="connsiteX10" fmla="*/ 6693408 w 8229600"/>
              <a:gd name="connsiteY10" fmla="*/ 0 h 18288"/>
              <a:gd name="connsiteX11" fmla="*/ 7296912 w 8229600"/>
              <a:gd name="connsiteY11" fmla="*/ 0 h 18288"/>
              <a:gd name="connsiteX12" fmla="*/ 8229600 w 8229600"/>
              <a:gd name="connsiteY12" fmla="*/ 0 h 18288"/>
              <a:gd name="connsiteX13" fmla="*/ 8229600 w 8229600"/>
              <a:gd name="connsiteY13" fmla="*/ 18288 h 18288"/>
              <a:gd name="connsiteX14" fmla="*/ 7626096 w 8229600"/>
              <a:gd name="connsiteY14" fmla="*/ 18288 h 18288"/>
              <a:gd name="connsiteX15" fmla="*/ 7022592 w 8229600"/>
              <a:gd name="connsiteY15" fmla="*/ 18288 h 18288"/>
              <a:gd name="connsiteX16" fmla="*/ 6172200 w 8229600"/>
              <a:gd name="connsiteY16" fmla="*/ 18288 h 18288"/>
              <a:gd name="connsiteX17" fmla="*/ 5650992 w 8229600"/>
              <a:gd name="connsiteY17" fmla="*/ 18288 h 18288"/>
              <a:gd name="connsiteX18" fmla="*/ 4882896 w 8229600"/>
              <a:gd name="connsiteY18" fmla="*/ 18288 h 18288"/>
              <a:gd name="connsiteX19" fmla="*/ 4443984 w 8229600"/>
              <a:gd name="connsiteY19" fmla="*/ 18288 h 18288"/>
              <a:gd name="connsiteX20" fmla="*/ 3758184 w 8229600"/>
              <a:gd name="connsiteY20" fmla="*/ 18288 h 18288"/>
              <a:gd name="connsiteX21" fmla="*/ 3236976 w 8229600"/>
              <a:gd name="connsiteY21" fmla="*/ 18288 h 18288"/>
              <a:gd name="connsiteX22" fmla="*/ 2386584 w 8229600"/>
              <a:gd name="connsiteY22" fmla="*/ 18288 h 18288"/>
              <a:gd name="connsiteX23" fmla="*/ 1947672 w 8229600"/>
              <a:gd name="connsiteY23" fmla="*/ 18288 h 18288"/>
              <a:gd name="connsiteX24" fmla="*/ 1261872 w 8229600"/>
              <a:gd name="connsiteY24" fmla="*/ 18288 h 18288"/>
              <a:gd name="connsiteX25" fmla="*/ 822960 w 8229600"/>
              <a:gd name="connsiteY25" fmla="*/ 18288 h 18288"/>
              <a:gd name="connsiteX26" fmla="*/ 0 w 8229600"/>
              <a:gd name="connsiteY26" fmla="*/ 18288 h 18288"/>
              <a:gd name="connsiteX27" fmla="*/ 0 w 8229600"/>
              <a:gd name="connsiteY2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229600" h="18288" fill="none" extrusionOk="0">
                <a:moveTo>
                  <a:pt x="0" y="0"/>
                </a:moveTo>
                <a:cubicBezTo>
                  <a:pt x="215278" y="6969"/>
                  <a:pt x="340572" y="21894"/>
                  <a:pt x="521208" y="0"/>
                </a:cubicBezTo>
                <a:cubicBezTo>
                  <a:pt x="745939" y="29643"/>
                  <a:pt x="1127486" y="-40512"/>
                  <a:pt x="1371600" y="0"/>
                </a:cubicBezTo>
                <a:cubicBezTo>
                  <a:pt x="1567490" y="28416"/>
                  <a:pt x="1945702" y="13075"/>
                  <a:pt x="2221992" y="0"/>
                </a:cubicBezTo>
                <a:cubicBezTo>
                  <a:pt x="2446218" y="-17340"/>
                  <a:pt x="2853686" y="-7924"/>
                  <a:pt x="3072384" y="0"/>
                </a:cubicBezTo>
                <a:cubicBezTo>
                  <a:pt x="3286960" y="20656"/>
                  <a:pt x="3324417" y="20174"/>
                  <a:pt x="3511296" y="0"/>
                </a:cubicBezTo>
                <a:cubicBezTo>
                  <a:pt x="3710690" y="-39182"/>
                  <a:pt x="3945457" y="-64074"/>
                  <a:pt x="4114800" y="0"/>
                </a:cubicBezTo>
                <a:cubicBezTo>
                  <a:pt x="4336079" y="28138"/>
                  <a:pt x="4420759" y="12117"/>
                  <a:pt x="4553712" y="0"/>
                </a:cubicBezTo>
                <a:cubicBezTo>
                  <a:pt x="4688252" y="-2224"/>
                  <a:pt x="5047430" y="19664"/>
                  <a:pt x="5239512" y="0"/>
                </a:cubicBezTo>
                <a:cubicBezTo>
                  <a:pt x="5424392" y="-49610"/>
                  <a:pt x="5708717" y="13540"/>
                  <a:pt x="5843016" y="0"/>
                </a:cubicBezTo>
                <a:cubicBezTo>
                  <a:pt x="6005788" y="32949"/>
                  <a:pt x="6198255" y="37080"/>
                  <a:pt x="6611112" y="0"/>
                </a:cubicBezTo>
                <a:cubicBezTo>
                  <a:pt x="6954152" y="635"/>
                  <a:pt x="7244390" y="18057"/>
                  <a:pt x="7461504" y="0"/>
                </a:cubicBezTo>
                <a:cubicBezTo>
                  <a:pt x="7693790" y="9882"/>
                  <a:pt x="7984486" y="17646"/>
                  <a:pt x="8229600" y="0"/>
                </a:cubicBezTo>
                <a:cubicBezTo>
                  <a:pt x="8228428" y="6016"/>
                  <a:pt x="8229853" y="9684"/>
                  <a:pt x="8229600" y="18288"/>
                </a:cubicBezTo>
                <a:cubicBezTo>
                  <a:pt x="7945777" y="19945"/>
                  <a:pt x="7812308" y="-8511"/>
                  <a:pt x="7461504" y="18288"/>
                </a:cubicBezTo>
                <a:cubicBezTo>
                  <a:pt x="7129391" y="53185"/>
                  <a:pt x="7087333" y="41906"/>
                  <a:pt x="6940296" y="18288"/>
                </a:cubicBezTo>
                <a:cubicBezTo>
                  <a:pt x="6810862" y="-23020"/>
                  <a:pt x="6701312" y="19361"/>
                  <a:pt x="6419088" y="18288"/>
                </a:cubicBezTo>
                <a:cubicBezTo>
                  <a:pt x="6152777" y="18855"/>
                  <a:pt x="5868611" y="48802"/>
                  <a:pt x="5650992" y="18288"/>
                </a:cubicBezTo>
                <a:cubicBezTo>
                  <a:pt x="5439747" y="15250"/>
                  <a:pt x="5334901" y="-1044"/>
                  <a:pt x="5129784" y="18288"/>
                </a:cubicBezTo>
                <a:cubicBezTo>
                  <a:pt x="4955906" y="40458"/>
                  <a:pt x="4793216" y="33888"/>
                  <a:pt x="4690872" y="18288"/>
                </a:cubicBezTo>
                <a:cubicBezTo>
                  <a:pt x="4552374" y="31087"/>
                  <a:pt x="4318742" y="6248"/>
                  <a:pt x="4087368" y="18288"/>
                </a:cubicBezTo>
                <a:cubicBezTo>
                  <a:pt x="3849418" y="32625"/>
                  <a:pt x="3751577" y="29688"/>
                  <a:pt x="3401568" y="18288"/>
                </a:cubicBezTo>
                <a:cubicBezTo>
                  <a:pt x="3067953" y="20409"/>
                  <a:pt x="3012425" y="26879"/>
                  <a:pt x="2798064" y="18288"/>
                </a:cubicBezTo>
                <a:cubicBezTo>
                  <a:pt x="2565154" y="16520"/>
                  <a:pt x="2426719" y="-31794"/>
                  <a:pt x="2276856" y="18288"/>
                </a:cubicBezTo>
                <a:cubicBezTo>
                  <a:pt x="2090980" y="4382"/>
                  <a:pt x="1702030" y="-8180"/>
                  <a:pt x="1426464" y="18288"/>
                </a:cubicBezTo>
                <a:cubicBezTo>
                  <a:pt x="1104481" y="69643"/>
                  <a:pt x="985013" y="-7690"/>
                  <a:pt x="740664" y="18288"/>
                </a:cubicBezTo>
                <a:cubicBezTo>
                  <a:pt x="507391" y="41643"/>
                  <a:pt x="191740" y="-11654"/>
                  <a:pt x="0" y="18288"/>
                </a:cubicBezTo>
                <a:cubicBezTo>
                  <a:pt x="714" y="9707"/>
                  <a:pt x="1025" y="3120"/>
                  <a:pt x="0" y="0"/>
                </a:cubicBezTo>
                <a:close/>
              </a:path>
              <a:path w="8229600" h="18288" stroke="0" extrusionOk="0">
                <a:moveTo>
                  <a:pt x="0" y="0"/>
                </a:moveTo>
                <a:cubicBezTo>
                  <a:pt x="270709" y="-27213"/>
                  <a:pt x="397128" y="23656"/>
                  <a:pt x="521208" y="0"/>
                </a:cubicBezTo>
                <a:cubicBezTo>
                  <a:pt x="631319" y="-5947"/>
                  <a:pt x="842157" y="28261"/>
                  <a:pt x="960120" y="0"/>
                </a:cubicBezTo>
                <a:cubicBezTo>
                  <a:pt x="1077930" y="6549"/>
                  <a:pt x="1318669" y="-15893"/>
                  <a:pt x="1481328" y="0"/>
                </a:cubicBezTo>
                <a:cubicBezTo>
                  <a:pt x="1659104" y="-21090"/>
                  <a:pt x="1870243" y="69945"/>
                  <a:pt x="2167128" y="0"/>
                </a:cubicBezTo>
                <a:cubicBezTo>
                  <a:pt x="2460684" y="-5519"/>
                  <a:pt x="2753885" y="-62993"/>
                  <a:pt x="2935224" y="0"/>
                </a:cubicBezTo>
                <a:cubicBezTo>
                  <a:pt x="3115119" y="56580"/>
                  <a:pt x="3535280" y="40687"/>
                  <a:pt x="3785616" y="0"/>
                </a:cubicBezTo>
                <a:cubicBezTo>
                  <a:pt x="4057881" y="25645"/>
                  <a:pt x="4308335" y="-2666"/>
                  <a:pt x="4636008" y="0"/>
                </a:cubicBezTo>
                <a:cubicBezTo>
                  <a:pt x="4987152" y="19805"/>
                  <a:pt x="5025979" y="14149"/>
                  <a:pt x="5239512" y="0"/>
                </a:cubicBezTo>
                <a:cubicBezTo>
                  <a:pt x="5437586" y="211"/>
                  <a:pt x="5752721" y="5618"/>
                  <a:pt x="6007608" y="0"/>
                </a:cubicBezTo>
                <a:cubicBezTo>
                  <a:pt x="6280137" y="-5132"/>
                  <a:pt x="6386079" y="-21510"/>
                  <a:pt x="6693408" y="0"/>
                </a:cubicBezTo>
                <a:cubicBezTo>
                  <a:pt x="6986580" y="4991"/>
                  <a:pt x="7015252" y="-18088"/>
                  <a:pt x="7296912" y="0"/>
                </a:cubicBezTo>
                <a:cubicBezTo>
                  <a:pt x="7569796" y="10390"/>
                  <a:pt x="7895472" y="71473"/>
                  <a:pt x="8229600" y="0"/>
                </a:cubicBezTo>
                <a:cubicBezTo>
                  <a:pt x="8230227" y="7450"/>
                  <a:pt x="8228885" y="11999"/>
                  <a:pt x="8229600" y="18288"/>
                </a:cubicBezTo>
                <a:cubicBezTo>
                  <a:pt x="8094333" y="-5252"/>
                  <a:pt x="7850928" y="37448"/>
                  <a:pt x="7626096" y="18288"/>
                </a:cubicBezTo>
                <a:cubicBezTo>
                  <a:pt x="7448378" y="-569"/>
                  <a:pt x="7315174" y="-1844"/>
                  <a:pt x="7022592" y="18288"/>
                </a:cubicBezTo>
                <a:cubicBezTo>
                  <a:pt x="6686163" y="50499"/>
                  <a:pt x="6352629" y="23510"/>
                  <a:pt x="6172200" y="18288"/>
                </a:cubicBezTo>
                <a:cubicBezTo>
                  <a:pt x="6015590" y="42345"/>
                  <a:pt x="5770309" y="21278"/>
                  <a:pt x="5650992" y="18288"/>
                </a:cubicBezTo>
                <a:cubicBezTo>
                  <a:pt x="5483975" y="12092"/>
                  <a:pt x="5165324" y="68948"/>
                  <a:pt x="4882896" y="18288"/>
                </a:cubicBezTo>
                <a:cubicBezTo>
                  <a:pt x="4568934" y="7053"/>
                  <a:pt x="4556334" y="27676"/>
                  <a:pt x="4443984" y="18288"/>
                </a:cubicBezTo>
                <a:cubicBezTo>
                  <a:pt x="4320775" y="10576"/>
                  <a:pt x="4034988" y="-3490"/>
                  <a:pt x="3758184" y="18288"/>
                </a:cubicBezTo>
                <a:cubicBezTo>
                  <a:pt x="3445155" y="-998"/>
                  <a:pt x="3367892" y="13824"/>
                  <a:pt x="3236976" y="18288"/>
                </a:cubicBezTo>
                <a:cubicBezTo>
                  <a:pt x="3093796" y="26408"/>
                  <a:pt x="2635824" y="24132"/>
                  <a:pt x="2386584" y="18288"/>
                </a:cubicBezTo>
                <a:cubicBezTo>
                  <a:pt x="2139815" y="-3297"/>
                  <a:pt x="2105958" y="25945"/>
                  <a:pt x="1947672" y="18288"/>
                </a:cubicBezTo>
                <a:cubicBezTo>
                  <a:pt x="1801011" y="-19911"/>
                  <a:pt x="1533636" y="14646"/>
                  <a:pt x="1261872" y="18288"/>
                </a:cubicBezTo>
                <a:cubicBezTo>
                  <a:pt x="989528" y="32227"/>
                  <a:pt x="1025848" y="14685"/>
                  <a:pt x="822960" y="18288"/>
                </a:cubicBezTo>
                <a:cubicBezTo>
                  <a:pt x="653456" y="20956"/>
                  <a:pt x="304027" y="8001"/>
                  <a:pt x="0" y="18288"/>
                </a:cubicBezTo>
                <a:cubicBezTo>
                  <a:pt x="-27" y="11611"/>
                  <a:pt x="-1713" y="5475"/>
                  <a:pt x="0" y="0"/>
                </a:cubicBezTo>
                <a:close/>
              </a:path>
              <a:path w="8229600" h="18288" fill="none" stroke="0" extrusionOk="0">
                <a:moveTo>
                  <a:pt x="0" y="0"/>
                </a:moveTo>
                <a:cubicBezTo>
                  <a:pt x="205130" y="6064"/>
                  <a:pt x="324007" y="6684"/>
                  <a:pt x="521208" y="0"/>
                </a:cubicBezTo>
                <a:cubicBezTo>
                  <a:pt x="695888" y="-14632"/>
                  <a:pt x="1101879" y="6017"/>
                  <a:pt x="1371600" y="0"/>
                </a:cubicBezTo>
                <a:cubicBezTo>
                  <a:pt x="1622968" y="4691"/>
                  <a:pt x="1936552" y="-7433"/>
                  <a:pt x="2221992" y="0"/>
                </a:cubicBezTo>
                <a:cubicBezTo>
                  <a:pt x="2498663" y="51226"/>
                  <a:pt x="2885875" y="-8757"/>
                  <a:pt x="3072384" y="0"/>
                </a:cubicBezTo>
                <a:cubicBezTo>
                  <a:pt x="3288944" y="24235"/>
                  <a:pt x="3331110" y="5443"/>
                  <a:pt x="3511296" y="0"/>
                </a:cubicBezTo>
                <a:cubicBezTo>
                  <a:pt x="3687973" y="-19690"/>
                  <a:pt x="3901025" y="-20092"/>
                  <a:pt x="4114800" y="0"/>
                </a:cubicBezTo>
                <a:cubicBezTo>
                  <a:pt x="4336102" y="32988"/>
                  <a:pt x="4416982" y="-5831"/>
                  <a:pt x="4553712" y="0"/>
                </a:cubicBezTo>
                <a:cubicBezTo>
                  <a:pt x="4674310" y="-5056"/>
                  <a:pt x="5080160" y="-12181"/>
                  <a:pt x="5239512" y="0"/>
                </a:cubicBezTo>
                <a:cubicBezTo>
                  <a:pt x="5419031" y="-38513"/>
                  <a:pt x="5691629" y="2226"/>
                  <a:pt x="5843016" y="0"/>
                </a:cubicBezTo>
                <a:cubicBezTo>
                  <a:pt x="5978317" y="-40553"/>
                  <a:pt x="6314754" y="9782"/>
                  <a:pt x="6611112" y="0"/>
                </a:cubicBezTo>
                <a:cubicBezTo>
                  <a:pt x="6973004" y="-17646"/>
                  <a:pt x="7175490" y="18489"/>
                  <a:pt x="7461504" y="0"/>
                </a:cubicBezTo>
                <a:cubicBezTo>
                  <a:pt x="7746737" y="-34159"/>
                  <a:pt x="7962178" y="39853"/>
                  <a:pt x="8229600" y="0"/>
                </a:cubicBezTo>
                <a:cubicBezTo>
                  <a:pt x="8228796" y="5852"/>
                  <a:pt x="8229698" y="10429"/>
                  <a:pt x="8229600" y="18288"/>
                </a:cubicBezTo>
                <a:cubicBezTo>
                  <a:pt x="7944174" y="-29104"/>
                  <a:pt x="7795646" y="-34405"/>
                  <a:pt x="7461504" y="18288"/>
                </a:cubicBezTo>
                <a:cubicBezTo>
                  <a:pt x="7129776" y="51087"/>
                  <a:pt x="7082769" y="31446"/>
                  <a:pt x="6940296" y="18288"/>
                </a:cubicBezTo>
                <a:cubicBezTo>
                  <a:pt x="6799665" y="-15875"/>
                  <a:pt x="6652769" y="31783"/>
                  <a:pt x="6419088" y="18288"/>
                </a:cubicBezTo>
                <a:cubicBezTo>
                  <a:pt x="6143970" y="52275"/>
                  <a:pt x="5863165" y="-16531"/>
                  <a:pt x="5650992" y="18288"/>
                </a:cubicBezTo>
                <a:cubicBezTo>
                  <a:pt x="5419172" y="40606"/>
                  <a:pt x="5309448" y="-405"/>
                  <a:pt x="5129784" y="18288"/>
                </a:cubicBezTo>
                <a:cubicBezTo>
                  <a:pt x="4947928" y="26023"/>
                  <a:pt x="4795021" y="5860"/>
                  <a:pt x="4690872" y="18288"/>
                </a:cubicBezTo>
                <a:cubicBezTo>
                  <a:pt x="4564358" y="-9579"/>
                  <a:pt x="4295485" y="-25280"/>
                  <a:pt x="4087368" y="18288"/>
                </a:cubicBezTo>
                <a:cubicBezTo>
                  <a:pt x="3871704" y="40406"/>
                  <a:pt x="3732927" y="-10898"/>
                  <a:pt x="3401568" y="18288"/>
                </a:cubicBezTo>
                <a:cubicBezTo>
                  <a:pt x="3075889" y="19660"/>
                  <a:pt x="3025898" y="44400"/>
                  <a:pt x="2798064" y="18288"/>
                </a:cubicBezTo>
                <a:cubicBezTo>
                  <a:pt x="2581856" y="-20869"/>
                  <a:pt x="2428311" y="-4900"/>
                  <a:pt x="2276856" y="18288"/>
                </a:cubicBezTo>
                <a:cubicBezTo>
                  <a:pt x="2098246" y="53283"/>
                  <a:pt x="1737531" y="55959"/>
                  <a:pt x="1426464" y="18288"/>
                </a:cubicBezTo>
                <a:cubicBezTo>
                  <a:pt x="1104708" y="26489"/>
                  <a:pt x="1006595" y="15928"/>
                  <a:pt x="740664" y="18288"/>
                </a:cubicBezTo>
                <a:cubicBezTo>
                  <a:pt x="480378" y="33084"/>
                  <a:pt x="202592" y="-12357"/>
                  <a:pt x="0" y="18288"/>
                </a:cubicBezTo>
                <a:cubicBezTo>
                  <a:pt x="888" y="9601"/>
                  <a:pt x="860" y="4150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8229600"/>
                      <a:gd name="connsiteY0" fmla="*/ 0 h 18288"/>
                      <a:gd name="connsiteX1" fmla="*/ 521208 w 8229600"/>
                      <a:gd name="connsiteY1" fmla="*/ 0 h 18288"/>
                      <a:gd name="connsiteX2" fmla="*/ 1371600 w 8229600"/>
                      <a:gd name="connsiteY2" fmla="*/ 0 h 18288"/>
                      <a:gd name="connsiteX3" fmla="*/ 2221992 w 8229600"/>
                      <a:gd name="connsiteY3" fmla="*/ 0 h 18288"/>
                      <a:gd name="connsiteX4" fmla="*/ 3072384 w 8229600"/>
                      <a:gd name="connsiteY4" fmla="*/ 0 h 18288"/>
                      <a:gd name="connsiteX5" fmla="*/ 3511296 w 8229600"/>
                      <a:gd name="connsiteY5" fmla="*/ 0 h 18288"/>
                      <a:gd name="connsiteX6" fmla="*/ 4114800 w 8229600"/>
                      <a:gd name="connsiteY6" fmla="*/ 0 h 18288"/>
                      <a:gd name="connsiteX7" fmla="*/ 4553712 w 8229600"/>
                      <a:gd name="connsiteY7" fmla="*/ 0 h 18288"/>
                      <a:gd name="connsiteX8" fmla="*/ 5239512 w 8229600"/>
                      <a:gd name="connsiteY8" fmla="*/ 0 h 18288"/>
                      <a:gd name="connsiteX9" fmla="*/ 5843016 w 8229600"/>
                      <a:gd name="connsiteY9" fmla="*/ 0 h 18288"/>
                      <a:gd name="connsiteX10" fmla="*/ 6611112 w 8229600"/>
                      <a:gd name="connsiteY10" fmla="*/ 0 h 18288"/>
                      <a:gd name="connsiteX11" fmla="*/ 7461504 w 8229600"/>
                      <a:gd name="connsiteY11" fmla="*/ 0 h 18288"/>
                      <a:gd name="connsiteX12" fmla="*/ 8229600 w 8229600"/>
                      <a:gd name="connsiteY12" fmla="*/ 0 h 18288"/>
                      <a:gd name="connsiteX13" fmla="*/ 8229600 w 8229600"/>
                      <a:gd name="connsiteY13" fmla="*/ 18288 h 18288"/>
                      <a:gd name="connsiteX14" fmla="*/ 7461504 w 8229600"/>
                      <a:gd name="connsiteY14" fmla="*/ 18288 h 18288"/>
                      <a:gd name="connsiteX15" fmla="*/ 6940296 w 8229600"/>
                      <a:gd name="connsiteY15" fmla="*/ 18288 h 18288"/>
                      <a:gd name="connsiteX16" fmla="*/ 6419088 w 8229600"/>
                      <a:gd name="connsiteY16" fmla="*/ 18288 h 18288"/>
                      <a:gd name="connsiteX17" fmla="*/ 5650992 w 8229600"/>
                      <a:gd name="connsiteY17" fmla="*/ 18288 h 18288"/>
                      <a:gd name="connsiteX18" fmla="*/ 5129784 w 8229600"/>
                      <a:gd name="connsiteY18" fmla="*/ 18288 h 18288"/>
                      <a:gd name="connsiteX19" fmla="*/ 4690872 w 8229600"/>
                      <a:gd name="connsiteY19" fmla="*/ 18288 h 18288"/>
                      <a:gd name="connsiteX20" fmla="*/ 4087368 w 8229600"/>
                      <a:gd name="connsiteY20" fmla="*/ 18288 h 18288"/>
                      <a:gd name="connsiteX21" fmla="*/ 3401568 w 8229600"/>
                      <a:gd name="connsiteY21" fmla="*/ 18288 h 18288"/>
                      <a:gd name="connsiteX22" fmla="*/ 2798064 w 8229600"/>
                      <a:gd name="connsiteY22" fmla="*/ 18288 h 18288"/>
                      <a:gd name="connsiteX23" fmla="*/ 2276856 w 8229600"/>
                      <a:gd name="connsiteY23" fmla="*/ 18288 h 18288"/>
                      <a:gd name="connsiteX24" fmla="*/ 1426464 w 8229600"/>
                      <a:gd name="connsiteY24" fmla="*/ 18288 h 18288"/>
                      <a:gd name="connsiteX25" fmla="*/ 740664 w 8229600"/>
                      <a:gd name="connsiteY25" fmla="*/ 18288 h 18288"/>
                      <a:gd name="connsiteX26" fmla="*/ 0 w 8229600"/>
                      <a:gd name="connsiteY26" fmla="*/ 18288 h 18288"/>
                      <a:gd name="connsiteX27" fmla="*/ 0 w 8229600"/>
                      <a:gd name="connsiteY27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</a:cxnLst>
                    <a:rect l="l" t="t" r="r" b="b"/>
                    <a:pathLst>
                      <a:path w="8229600" h="18288" fill="none" extrusionOk="0">
                        <a:moveTo>
                          <a:pt x="0" y="0"/>
                        </a:moveTo>
                        <a:cubicBezTo>
                          <a:pt x="227594" y="-4267"/>
                          <a:pt x="329693" y="13251"/>
                          <a:pt x="521208" y="0"/>
                        </a:cubicBezTo>
                        <a:cubicBezTo>
                          <a:pt x="712723" y="-13251"/>
                          <a:pt x="1137373" y="-13618"/>
                          <a:pt x="1371600" y="0"/>
                        </a:cubicBezTo>
                        <a:cubicBezTo>
                          <a:pt x="1605827" y="13618"/>
                          <a:pt x="1975382" y="-27374"/>
                          <a:pt x="2221992" y="0"/>
                        </a:cubicBezTo>
                        <a:cubicBezTo>
                          <a:pt x="2468602" y="27374"/>
                          <a:pt x="2863316" y="-20517"/>
                          <a:pt x="3072384" y="0"/>
                        </a:cubicBezTo>
                        <a:cubicBezTo>
                          <a:pt x="3281452" y="20517"/>
                          <a:pt x="3331438" y="10793"/>
                          <a:pt x="3511296" y="0"/>
                        </a:cubicBezTo>
                        <a:cubicBezTo>
                          <a:pt x="3691154" y="-10793"/>
                          <a:pt x="3906405" y="-29737"/>
                          <a:pt x="4114800" y="0"/>
                        </a:cubicBezTo>
                        <a:cubicBezTo>
                          <a:pt x="4323195" y="29737"/>
                          <a:pt x="4428852" y="-2234"/>
                          <a:pt x="4553712" y="0"/>
                        </a:cubicBezTo>
                        <a:cubicBezTo>
                          <a:pt x="4678572" y="2234"/>
                          <a:pt x="5065629" y="29368"/>
                          <a:pt x="5239512" y="0"/>
                        </a:cubicBezTo>
                        <a:cubicBezTo>
                          <a:pt x="5413395" y="-29368"/>
                          <a:pt x="5703888" y="11839"/>
                          <a:pt x="5843016" y="0"/>
                        </a:cubicBezTo>
                        <a:cubicBezTo>
                          <a:pt x="5982144" y="-11839"/>
                          <a:pt x="6260765" y="24719"/>
                          <a:pt x="6611112" y="0"/>
                        </a:cubicBezTo>
                        <a:cubicBezTo>
                          <a:pt x="6961459" y="-24719"/>
                          <a:pt x="7228293" y="32959"/>
                          <a:pt x="7461504" y="0"/>
                        </a:cubicBezTo>
                        <a:cubicBezTo>
                          <a:pt x="7694715" y="-32959"/>
                          <a:pt x="7990029" y="-3422"/>
                          <a:pt x="8229600" y="0"/>
                        </a:cubicBezTo>
                        <a:cubicBezTo>
                          <a:pt x="8228940" y="5812"/>
                          <a:pt x="8229447" y="9773"/>
                          <a:pt x="8229600" y="18288"/>
                        </a:cubicBezTo>
                        <a:cubicBezTo>
                          <a:pt x="7940706" y="-9293"/>
                          <a:pt x="7792584" y="-16009"/>
                          <a:pt x="7461504" y="18288"/>
                        </a:cubicBezTo>
                        <a:cubicBezTo>
                          <a:pt x="7130424" y="52585"/>
                          <a:pt x="7080072" y="43845"/>
                          <a:pt x="6940296" y="18288"/>
                        </a:cubicBezTo>
                        <a:cubicBezTo>
                          <a:pt x="6800520" y="-7269"/>
                          <a:pt x="6672872" y="26671"/>
                          <a:pt x="6419088" y="18288"/>
                        </a:cubicBezTo>
                        <a:cubicBezTo>
                          <a:pt x="6165304" y="9905"/>
                          <a:pt x="5869721" y="4987"/>
                          <a:pt x="5650992" y="18288"/>
                        </a:cubicBezTo>
                        <a:cubicBezTo>
                          <a:pt x="5432263" y="31589"/>
                          <a:pt x="5308310" y="3023"/>
                          <a:pt x="5129784" y="18288"/>
                        </a:cubicBezTo>
                        <a:cubicBezTo>
                          <a:pt x="4951258" y="33553"/>
                          <a:pt x="4799696" y="15357"/>
                          <a:pt x="4690872" y="18288"/>
                        </a:cubicBezTo>
                        <a:cubicBezTo>
                          <a:pt x="4582048" y="21219"/>
                          <a:pt x="4311124" y="-7836"/>
                          <a:pt x="4087368" y="18288"/>
                        </a:cubicBezTo>
                        <a:cubicBezTo>
                          <a:pt x="3863612" y="44412"/>
                          <a:pt x="3730288" y="13374"/>
                          <a:pt x="3401568" y="18288"/>
                        </a:cubicBezTo>
                        <a:cubicBezTo>
                          <a:pt x="3072848" y="23202"/>
                          <a:pt x="3020684" y="32425"/>
                          <a:pt x="2798064" y="18288"/>
                        </a:cubicBezTo>
                        <a:cubicBezTo>
                          <a:pt x="2575444" y="4151"/>
                          <a:pt x="2440915" y="-7352"/>
                          <a:pt x="2276856" y="18288"/>
                        </a:cubicBezTo>
                        <a:cubicBezTo>
                          <a:pt x="2112797" y="43928"/>
                          <a:pt x="1726502" y="-9560"/>
                          <a:pt x="1426464" y="18288"/>
                        </a:cubicBezTo>
                        <a:cubicBezTo>
                          <a:pt x="1126426" y="46136"/>
                          <a:pt x="992925" y="21016"/>
                          <a:pt x="740664" y="18288"/>
                        </a:cubicBezTo>
                        <a:cubicBezTo>
                          <a:pt x="488403" y="15560"/>
                          <a:pt x="195650" y="-16061"/>
                          <a:pt x="0" y="18288"/>
                        </a:cubicBezTo>
                        <a:cubicBezTo>
                          <a:pt x="348" y="9455"/>
                          <a:pt x="654" y="3983"/>
                          <a:pt x="0" y="0"/>
                        </a:cubicBezTo>
                        <a:close/>
                      </a:path>
                      <a:path w="8229600" h="18288" stroke="0" extrusionOk="0">
                        <a:moveTo>
                          <a:pt x="0" y="0"/>
                        </a:moveTo>
                        <a:cubicBezTo>
                          <a:pt x="259263" y="-9445"/>
                          <a:pt x="404731" y="4427"/>
                          <a:pt x="521208" y="0"/>
                        </a:cubicBezTo>
                        <a:cubicBezTo>
                          <a:pt x="637685" y="-4427"/>
                          <a:pt x="839187" y="564"/>
                          <a:pt x="960120" y="0"/>
                        </a:cubicBezTo>
                        <a:cubicBezTo>
                          <a:pt x="1081053" y="-564"/>
                          <a:pt x="1313469" y="-16481"/>
                          <a:pt x="1481328" y="0"/>
                        </a:cubicBezTo>
                        <a:cubicBezTo>
                          <a:pt x="1649187" y="16481"/>
                          <a:pt x="1885247" y="26161"/>
                          <a:pt x="2167128" y="0"/>
                        </a:cubicBezTo>
                        <a:cubicBezTo>
                          <a:pt x="2449009" y="-26161"/>
                          <a:pt x="2761875" y="-22202"/>
                          <a:pt x="2935224" y="0"/>
                        </a:cubicBezTo>
                        <a:cubicBezTo>
                          <a:pt x="3108573" y="22202"/>
                          <a:pt x="3540687" y="-2863"/>
                          <a:pt x="3785616" y="0"/>
                        </a:cubicBezTo>
                        <a:cubicBezTo>
                          <a:pt x="4030545" y="2863"/>
                          <a:pt x="4280774" y="-12442"/>
                          <a:pt x="4636008" y="0"/>
                        </a:cubicBezTo>
                        <a:cubicBezTo>
                          <a:pt x="4991242" y="12442"/>
                          <a:pt x="5025483" y="16914"/>
                          <a:pt x="5239512" y="0"/>
                        </a:cubicBezTo>
                        <a:cubicBezTo>
                          <a:pt x="5453541" y="-16914"/>
                          <a:pt x="5754008" y="16592"/>
                          <a:pt x="6007608" y="0"/>
                        </a:cubicBezTo>
                        <a:cubicBezTo>
                          <a:pt x="6261208" y="-16592"/>
                          <a:pt x="6407957" y="-11909"/>
                          <a:pt x="6693408" y="0"/>
                        </a:cubicBezTo>
                        <a:cubicBezTo>
                          <a:pt x="6978859" y="11909"/>
                          <a:pt x="7015437" y="-20890"/>
                          <a:pt x="7296912" y="0"/>
                        </a:cubicBezTo>
                        <a:cubicBezTo>
                          <a:pt x="7578387" y="20890"/>
                          <a:pt x="7859622" y="46406"/>
                          <a:pt x="8229600" y="0"/>
                        </a:cubicBezTo>
                        <a:cubicBezTo>
                          <a:pt x="8230508" y="6337"/>
                          <a:pt x="8228722" y="11778"/>
                          <a:pt x="8229600" y="18288"/>
                        </a:cubicBezTo>
                        <a:cubicBezTo>
                          <a:pt x="8075287" y="35054"/>
                          <a:pt x="7821366" y="21850"/>
                          <a:pt x="7626096" y="18288"/>
                        </a:cubicBezTo>
                        <a:cubicBezTo>
                          <a:pt x="7430826" y="14726"/>
                          <a:pt x="7320004" y="-9669"/>
                          <a:pt x="7022592" y="18288"/>
                        </a:cubicBezTo>
                        <a:cubicBezTo>
                          <a:pt x="6725180" y="46245"/>
                          <a:pt x="6348804" y="-14025"/>
                          <a:pt x="6172200" y="18288"/>
                        </a:cubicBezTo>
                        <a:cubicBezTo>
                          <a:pt x="5995596" y="50601"/>
                          <a:pt x="5788102" y="22890"/>
                          <a:pt x="5650992" y="18288"/>
                        </a:cubicBezTo>
                        <a:cubicBezTo>
                          <a:pt x="5513882" y="13686"/>
                          <a:pt x="5198399" y="29121"/>
                          <a:pt x="4882896" y="18288"/>
                        </a:cubicBezTo>
                        <a:cubicBezTo>
                          <a:pt x="4567393" y="7455"/>
                          <a:pt x="4557008" y="26965"/>
                          <a:pt x="4443984" y="18288"/>
                        </a:cubicBezTo>
                        <a:cubicBezTo>
                          <a:pt x="4330960" y="9611"/>
                          <a:pt x="4061674" y="28891"/>
                          <a:pt x="3758184" y="18288"/>
                        </a:cubicBezTo>
                        <a:cubicBezTo>
                          <a:pt x="3454694" y="7685"/>
                          <a:pt x="3380392" y="19119"/>
                          <a:pt x="3236976" y="18288"/>
                        </a:cubicBezTo>
                        <a:cubicBezTo>
                          <a:pt x="3093560" y="17457"/>
                          <a:pt x="2632116" y="37607"/>
                          <a:pt x="2386584" y="18288"/>
                        </a:cubicBezTo>
                        <a:cubicBezTo>
                          <a:pt x="2141052" y="-1031"/>
                          <a:pt x="2110884" y="28777"/>
                          <a:pt x="1947672" y="18288"/>
                        </a:cubicBezTo>
                        <a:cubicBezTo>
                          <a:pt x="1784460" y="7799"/>
                          <a:pt x="1535467" y="461"/>
                          <a:pt x="1261872" y="18288"/>
                        </a:cubicBezTo>
                        <a:cubicBezTo>
                          <a:pt x="988277" y="36115"/>
                          <a:pt x="1021096" y="10375"/>
                          <a:pt x="822960" y="18288"/>
                        </a:cubicBezTo>
                        <a:cubicBezTo>
                          <a:pt x="624824" y="26201"/>
                          <a:pt x="298309" y="1283"/>
                          <a:pt x="0" y="18288"/>
                        </a:cubicBezTo>
                        <a:cubicBezTo>
                          <a:pt x="-633" y="12278"/>
                          <a:pt x="-757" y="58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FADE88D9-BCA0-488B-A6C0-ABCB1FF975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29369" y="2071316"/>
            <a:ext cx="5035164" cy="4119172"/>
          </a:xfrm>
        </p:spPr>
        <p:txBody>
          <a:bodyPr anchor="t">
            <a:normAutofit/>
          </a:bodyPr>
          <a:lstStyle/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>
                <a:cs typeface="Times New Roman" panose="02020603050405020304" pitchFamily="18" charset="0"/>
              </a:rPr>
              <a:t>src = “url of the graphic”</a:t>
            </a: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endParaRPr lang="en-US" altLang="en-US" sz="19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>
                <a:cs typeface="Times New Roman" panose="02020603050405020304" pitchFamily="18" charset="0"/>
              </a:rPr>
              <a:t>alt = “alternate text description for accessibility”</a:t>
            </a: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endParaRPr lang="en-US" altLang="en-US" sz="19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>
                <a:cs typeface="Times New Roman" panose="02020603050405020304" pitchFamily="18" charset="0"/>
              </a:rPr>
              <a:t>height = “height (px) of the graphic”</a:t>
            </a: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endParaRPr lang="en-US" altLang="en-US" sz="19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>
                <a:cs typeface="Times New Roman" panose="02020603050405020304" pitchFamily="18" charset="0"/>
              </a:rPr>
              <a:t>width = “width (px) of the graphic”</a:t>
            </a: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endParaRPr lang="en-US" altLang="en-US" sz="19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>
                <a:cs typeface="Times New Roman" panose="02020603050405020304" pitchFamily="18" charset="0"/>
              </a:rPr>
              <a:t>display: inline</a:t>
            </a:r>
          </a:p>
        </p:txBody>
      </p:sp>
      <p:pic>
        <p:nvPicPr>
          <p:cNvPr id="41991" name="Picture 7" descr="an image example">
            <a:extLst>
              <a:ext uri="{FF2B5EF4-FFF2-40B4-BE49-F238E27FC236}">
                <a16:creationId xmlns:a16="http://schemas.microsoft.com/office/drawing/2014/main" id="{CECD8D34-74D2-4A6A-A556-14A665530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4" r="14326" b="1"/>
          <a:stretch/>
        </p:blipFill>
        <p:spPr bwMode="auto">
          <a:xfrm>
            <a:off x="5756743" y="2093976"/>
            <a:ext cx="2955798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0" name="Slide Number Placeholder 5">
            <a:extLst>
              <a:ext uri="{FF2B5EF4-FFF2-40B4-BE49-F238E27FC236}">
                <a16:creationId xmlns:a16="http://schemas.microsoft.com/office/drawing/2014/main" id="{658D68D5-5D46-4CBB-8634-F172749764C5}"/>
              </a:ext>
            </a:extLst>
          </p:cNvPr>
          <p:cNvSpPr txBox="1">
            <a:spLocks/>
          </p:cNvSpPr>
          <p:nvPr/>
        </p:nvSpPr>
        <p:spPr bwMode="auto">
          <a:xfrm>
            <a:off x="5854700" y="6492875"/>
            <a:ext cx="3124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 bIns="0" anchor="b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Aft>
                <a:spcPts val="600"/>
              </a:spcAft>
            </a:pPr>
            <a:fld id="{AC2BEEF2-BF64-4E14-A1F5-0CAE498CF8C0}" type="slidenum">
              <a:rPr lang="en-US" altLang="en-US" sz="1100" b="1">
                <a:solidFill>
                  <a:srgbClr val="4D4D4D"/>
                </a:solidFill>
              </a:rPr>
              <a:pPr algn="r">
                <a:spcAft>
                  <a:spcPts val="600"/>
                </a:spcAft>
              </a:pPr>
              <a:t>25</a:t>
            </a:fld>
            <a:endParaRPr lang="en-US" altLang="en-US" sz="1100" b="1">
              <a:solidFill>
                <a:srgbClr val="4D4D4D"/>
              </a:solidFill>
            </a:endParaRPr>
          </a:p>
        </p:txBody>
      </p:sp>
      <p:sp>
        <p:nvSpPr>
          <p:cNvPr id="2" name="Text Box 5">
            <a:extLst>
              <a:ext uri="{FF2B5EF4-FFF2-40B4-BE49-F238E27FC236}">
                <a16:creationId xmlns:a16="http://schemas.microsoft.com/office/drawing/2014/main" id="{46C64419-6F00-5479-0848-EFABA629E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6220340"/>
            <a:ext cx="7310656" cy="3416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en-US" sz="1800" b="1" dirty="0"/>
              <a:t>&lt;</a:t>
            </a:r>
            <a:r>
              <a:rPr lang="en-US" altLang="en-US" sz="1800" b="1" dirty="0" err="1"/>
              <a:t>img</a:t>
            </a:r>
            <a:r>
              <a:rPr lang="en-US" altLang="en-US" sz="1800" b="1" dirty="0"/>
              <a:t> </a:t>
            </a:r>
            <a:r>
              <a:rPr lang="en-US" altLang="en-US" sz="1800" b="1" dirty="0" err="1"/>
              <a:t>src</a:t>
            </a:r>
            <a:r>
              <a:rPr lang="en-US" altLang="en-US" sz="1800" b="1" dirty="0"/>
              <a:t>=“dog.jpg” alt=“Dog at computer” height=“100” width=“100”&gt;</a:t>
            </a:r>
            <a:endParaRPr lang="en-US" altLang="en-US" sz="1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C4E8FB14-197B-4B17-AA64-AF311A391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143000"/>
            <a:ext cx="7772400" cy="6858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chemeClr val="tx2">
                    <a:satMod val="130000"/>
                  </a:schemeClr>
                </a:solidFill>
              </a:rPr>
              <a:t>Accessibility &amp; Images </a:t>
            </a:r>
          </a:p>
        </p:txBody>
      </p:sp>
      <p:sp>
        <p:nvSpPr>
          <p:cNvPr id="43011" name="Content Placeholder 2">
            <a:extLst>
              <a:ext uri="{FF2B5EF4-FFF2-40B4-BE49-F238E27FC236}">
                <a16:creationId xmlns:a16="http://schemas.microsoft.com/office/drawing/2014/main" id="{40A78143-5103-4E17-A7D5-823EB82DB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0"/>
            <a:ext cx="83820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alt attribute required: 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Describe the meaning of the image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NOT the name of the image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Use alt="" for purely decorative images</a:t>
            </a:r>
          </a:p>
          <a:p>
            <a:pPr lvl="2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Recommendation for image links: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provide text links at the bottom of the page for image links	</a:t>
            </a:r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lvl="1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79965744-DEBD-4682-A5AF-EA734EEF1E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1143000"/>
            <a:ext cx="7772400" cy="533400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chemeClr val="tx2">
                    <a:satMod val="130000"/>
                  </a:schemeClr>
                </a:solidFill>
              </a:rPr>
              <a:t>Image Link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97AE4E94-FA39-436C-A760-71F6F444C1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2667000"/>
            <a:ext cx="8229600" cy="3200400"/>
          </a:xfrm>
        </p:spPr>
        <p:txBody>
          <a:bodyPr/>
          <a:lstStyle/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Use &lt;a&gt; element to contain an image element</a:t>
            </a:r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Eliminate the border with CSS</a:t>
            </a:r>
            <a:br>
              <a:rPr lang="en-US" altLang="en-US" sz="1800" dirty="0"/>
            </a:br>
            <a:r>
              <a:rPr lang="en-US" altLang="en-US" sz="1800" dirty="0"/>
              <a:t> 		</a:t>
            </a:r>
          </a:p>
          <a:p>
            <a:pPr marL="2197100" lvl="4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r>
              <a:rPr lang="en-US" alt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{ border-style: none; }</a:t>
            </a:r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8300" indent="-285750" eaLnBrk="1" hangingPunct="1">
              <a:lnSpc>
                <a:spcPct val="80000"/>
              </a:lnSpc>
              <a:buFont typeface="Wingdings" panose="05000000000000000000" pitchFamily="2" charset="2"/>
              <a:buChar char="§"/>
            </a:pPr>
            <a:endParaRPr lang="en-US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77" name="Oval 4">
            <a:extLst>
              <a:ext uri="{FF2B5EF4-FFF2-40B4-BE49-F238E27FC236}">
                <a16:creationId xmlns:a16="http://schemas.microsoft.com/office/drawing/2014/main" id="{BC395F52-393C-4CC8-9956-37393098A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218406"/>
            <a:ext cx="1524000" cy="533400"/>
          </a:xfrm>
          <a:prstGeom prst="ellipse">
            <a:avLst/>
          </a:prstGeom>
          <a:solidFill>
            <a:schemeClr val="hlink"/>
          </a:solidFill>
          <a:ln w="57150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2800" b="1" dirty="0">
                <a:latin typeface="Verdana" pitchFamily="34" charset="0"/>
              </a:rPr>
              <a:t>Home</a:t>
            </a:r>
          </a:p>
        </p:txBody>
      </p:sp>
      <p:sp>
        <p:nvSpPr>
          <p:cNvPr id="29704" name="Text Box 6">
            <a:extLst>
              <a:ext uri="{FF2B5EF4-FFF2-40B4-BE49-F238E27FC236}">
                <a16:creationId xmlns:a16="http://schemas.microsoft.com/office/drawing/2014/main" id="{A52B7D75-63CA-4C80-97CE-1D082CE05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3488" y="3233071"/>
            <a:ext cx="7300912" cy="10341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1800" b="1" dirty="0">
                <a:cs typeface="Times New Roman" pitchFamily="18" charset="0"/>
              </a:rPr>
              <a:t>&lt;a href="index.html"&gt;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800" b="1" dirty="0">
                <a:cs typeface="Times New Roman" pitchFamily="18" charset="0"/>
              </a:rPr>
              <a:t>	&lt;</a:t>
            </a:r>
            <a:r>
              <a:rPr lang="en-US" sz="1800" b="1" dirty="0" err="1">
                <a:cs typeface="Times New Roman" pitchFamily="18" charset="0"/>
              </a:rPr>
              <a:t>img</a:t>
            </a:r>
            <a:r>
              <a:rPr lang="en-US" sz="1800" b="1" dirty="0">
                <a:cs typeface="Times New Roman" pitchFamily="18" charset="0"/>
              </a:rPr>
              <a:t> </a:t>
            </a:r>
            <a:r>
              <a:rPr lang="en-US" sz="1800" b="1" dirty="0" err="1">
                <a:cs typeface="Times New Roman" pitchFamily="18" charset="0"/>
              </a:rPr>
              <a:t>src</a:t>
            </a:r>
            <a:r>
              <a:rPr lang="en-US" sz="1800" b="1" dirty="0">
                <a:cs typeface="Times New Roman" pitchFamily="18" charset="0"/>
              </a:rPr>
              <a:t>="home.gif" height="19" width="85" alt="Home"&gt;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800" b="1" dirty="0">
                <a:cs typeface="Times New Roman" pitchFamily="18" charset="0"/>
              </a:rPr>
              <a:t>&lt;/a&gt;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F7AF830C-29EC-4677-B8D4-8CA204B0C5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43200" y="1173162"/>
            <a:ext cx="6400800" cy="769938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3200" dirty="0">
                <a:solidFill>
                  <a:schemeClr val="tx2">
                    <a:satMod val="130000"/>
                  </a:schemeClr>
                </a:solidFill>
              </a:rPr>
              <a:t>Thumbnail Image</a:t>
            </a:r>
          </a:p>
        </p:txBody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BD480411-FEEB-44D9-A916-41B4E3B4BF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04800" y="1981200"/>
            <a:ext cx="8229600" cy="2133600"/>
          </a:xfrm>
        </p:spPr>
        <p:txBody>
          <a:bodyPr/>
          <a:lstStyle/>
          <a:p>
            <a:pPr marL="354013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A small image configured to link to a larger version of that image</a:t>
            </a:r>
          </a:p>
          <a:p>
            <a:pPr marL="2239963" lvl="5" indent="0"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 </a:t>
            </a:r>
            <a:r>
              <a:rPr lang="en-US" alt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=“big.jpg”&gt;</a:t>
            </a:r>
          </a:p>
          <a:p>
            <a:pPr marL="2239963" lvl="5" indent="0"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&lt;</a:t>
            </a:r>
            <a:r>
              <a:rPr lang="en-US" alt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img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src</a:t>
            </a: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=“small.jpg” alt=“country road” 	width=“200” height=“100”&gt;</a:t>
            </a:r>
          </a:p>
          <a:p>
            <a:pPr marL="2239963" lvl="5" indent="0"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&lt;/a&gt;</a:t>
            </a:r>
          </a:p>
          <a:p>
            <a:pPr marL="68263" indent="0" eaLnBrk="1" hangingPunct="1">
              <a:buFontTx/>
              <a:buNone/>
            </a:pPr>
            <a:endParaRPr lang="en-US" altLang="en-US" sz="1800" dirty="0"/>
          </a:p>
          <a:p>
            <a:pPr marL="68263" indent="0" eaLnBrk="1" hangingPunct="1"/>
            <a:endParaRPr lang="en-US" altLang="en-US" sz="1800" dirty="0"/>
          </a:p>
        </p:txBody>
      </p:sp>
      <p:pic>
        <p:nvPicPr>
          <p:cNvPr id="5" name="Picture 4" descr="a small figure">
            <a:extLst>
              <a:ext uri="{FF2B5EF4-FFF2-40B4-BE49-F238E27FC236}">
                <a16:creationId xmlns:a16="http://schemas.microsoft.com/office/drawing/2014/main" id="{F57BF793-085F-4795-B325-DD9286BC2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4953000"/>
            <a:ext cx="942246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3DB471C-3180-4646-A821-56F43D256F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14600" y="4953000"/>
            <a:ext cx="1066800" cy="457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he large figure">
            <a:extLst>
              <a:ext uri="{FF2B5EF4-FFF2-40B4-BE49-F238E27FC236}">
                <a16:creationId xmlns:a16="http://schemas.microsoft.com/office/drawing/2014/main" id="{77892664-A06A-46B6-955D-47A07939A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8467" y="3722400"/>
            <a:ext cx="4563533" cy="29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090" name="Rectangle 4608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F47CB-32CA-4192-AAB4-A1A9E98E7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Image Optimization</a:t>
            </a:r>
          </a:p>
        </p:txBody>
      </p:sp>
      <p:sp>
        <p:nvSpPr>
          <p:cNvPr id="4609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83" name="Content Placeholder 2">
            <a:extLst>
              <a:ext uri="{FF2B5EF4-FFF2-40B4-BE49-F238E27FC236}">
                <a16:creationId xmlns:a16="http://schemas.microsoft.com/office/drawing/2014/main" id="{7DD16A72-C61E-4778-BCEF-1F5FA3865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1900"/>
              <a:t>Seeks a trade off between image quality and file size.</a:t>
            </a:r>
            <a:br>
              <a:rPr lang="en-US" altLang="en-US" sz="1900"/>
            </a:br>
            <a:r>
              <a:rPr lang="en-US" altLang="en-US" sz="1900"/>
              <a:t> </a:t>
            </a:r>
          </a:p>
          <a:p>
            <a:pPr eaLnBrk="1" hangingPunct="1"/>
            <a:r>
              <a:rPr lang="en-US" altLang="en-US" sz="1900"/>
              <a:t>Photographs by digital cameras are not usually </a:t>
            </a:r>
          </a:p>
          <a:p>
            <a:pPr marL="0" indent="0" eaLnBrk="1" hangingPunct="1">
              <a:buNone/>
            </a:pPr>
            <a:r>
              <a:rPr lang="en-US" altLang="en-US" sz="1900"/>
              <a:t>     optimized for the Web</a:t>
            </a:r>
            <a:br>
              <a:rPr lang="en-US" altLang="en-US" sz="1900"/>
            </a:br>
            <a:endParaRPr lang="en-US" altLang="en-US" sz="1900"/>
          </a:p>
        </p:txBody>
      </p:sp>
      <p:pic>
        <p:nvPicPr>
          <p:cNvPr id="46085" name="Picture 11">
            <a:extLst>
              <a:ext uri="{FF2B5EF4-FFF2-40B4-BE49-F238E27FC236}">
                <a16:creationId xmlns:a16="http://schemas.microsoft.com/office/drawing/2014/main" id="{4D4685C9-444B-4ADE-B92D-E276307F4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6" r="2" b="2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Slide Number Placeholder 3">
            <a:extLst>
              <a:ext uri="{FF2B5EF4-FFF2-40B4-BE49-F238E27FC236}">
                <a16:creationId xmlns:a16="http://schemas.microsoft.com/office/drawing/2014/main" id="{1BA2803B-E30A-45F2-B31A-F867CB34D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4E104E28-E1E2-47F4-8495-97AABDAFA7DF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2CAD546-A217-4647-885E-B9641E9AF3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300"/>
              <a:t>Learning Outcomes (cont’d)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8EA2E6-A64D-4B10-B9B2-A681B5821DB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rtlCol="0">
            <a:normAutofit/>
          </a:bodyPr>
          <a:lstStyle/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500" dirty="0"/>
              <a:t>Configure </a:t>
            </a:r>
            <a:r>
              <a:rPr lang="en-US" altLang="en-US" sz="1500"/>
              <a:t>RGBA with </a:t>
            </a:r>
            <a:r>
              <a:rPr lang="en-US" altLang="en-US" sz="1500" dirty="0"/>
              <a:t>CSS3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500" dirty="0"/>
              <a:t>Add caption to a figure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500" dirty="0"/>
              <a:t>Use the HTML5 meter and progress elements</a:t>
            </a:r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500" dirty="0"/>
          </a:p>
          <a:p>
            <a:pPr eaLnBrk="1" fontAlgn="auto" hangingPunct="1"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500" dirty="0"/>
              <a:t>Follow recommended web design guidelines for graphics on web pages</a:t>
            </a:r>
          </a:p>
        </p:txBody>
      </p:sp>
      <p:pic>
        <p:nvPicPr>
          <p:cNvPr id="7" name="Picture 6" descr="Technological background">
            <a:extLst>
              <a:ext uri="{FF2B5EF4-FFF2-40B4-BE49-F238E27FC236}">
                <a16:creationId xmlns:a16="http://schemas.microsoft.com/office/drawing/2014/main" id="{46332979-B725-E803-B90E-C1B17C4E16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25" r="32360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9981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137" name="Rectangle 4813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38" name="Title 1">
            <a:extLst>
              <a:ext uri="{FF2B5EF4-FFF2-40B4-BE49-F238E27FC236}">
                <a16:creationId xmlns:a16="http://schemas.microsoft.com/office/drawing/2014/main" id="{853A59A1-720C-45D9-8FF1-BEFD64A9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Naming convention</a:t>
            </a:r>
          </a:p>
        </p:txBody>
      </p:sp>
      <p:sp>
        <p:nvSpPr>
          <p:cNvPr id="4813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E5ED0403-F861-486D-9CAE-41CED12D4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Always lowercase letters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6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No punctuation symbols and spaces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6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short but descriptive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 b="1"/>
              <a:t>i1.gif</a:t>
            </a:r>
            <a:r>
              <a:rPr lang="en-US" altLang="en-US" sz="1600"/>
              <a:t> is probably too short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 b="1"/>
              <a:t>myimagewithmydogonmybirthday.gif</a:t>
            </a:r>
            <a:r>
              <a:rPr lang="en-US" altLang="en-US" sz="1600"/>
              <a:t> is too long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 b="1"/>
              <a:t>dogbday.gif</a:t>
            </a:r>
            <a:r>
              <a:rPr lang="en-US" altLang="en-US" sz="1600"/>
              <a:t> may be just about right</a:t>
            </a:r>
          </a:p>
        </p:txBody>
      </p:sp>
      <p:pic>
        <p:nvPicPr>
          <p:cNvPr id="48133" name="Picture 48132" descr="Question mark on green pastel background">
            <a:extLst>
              <a:ext uri="{FF2B5EF4-FFF2-40B4-BE49-F238E27FC236}">
                <a16:creationId xmlns:a16="http://schemas.microsoft.com/office/drawing/2014/main" id="{F454853C-B69F-50A1-9E75-141B8D2F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86" r="1794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162" name="Rectangle 4916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54146D7C-F748-4925-AFA2-A779AF847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4700"/>
              <a:t>Organizing Your Site</a:t>
            </a:r>
          </a:p>
        </p:txBody>
      </p:sp>
      <p:sp>
        <p:nvSpPr>
          <p:cNvPr id="4916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7" name="Text Box 6">
            <a:extLst>
              <a:ext uri="{FF2B5EF4-FFF2-40B4-BE49-F238E27FC236}">
                <a16:creationId xmlns:a16="http://schemas.microsoft.com/office/drawing/2014/main" id="{47AFFA50-F866-48A8-8D0A-44141C4D9C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" y="2872899"/>
            <a:ext cx="3182691" cy="33206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>
                <a:latin typeface="+mn-lt"/>
              </a:rPr>
              <a:t> Place images in their own folder</a:t>
            </a:r>
            <a:br>
              <a:rPr lang="en-US" altLang="en-US" sz="1900">
                <a:latin typeface="+mn-lt"/>
              </a:rPr>
            </a:br>
            <a:endParaRPr lang="en-US" altLang="en-US" sz="1900">
              <a:latin typeface="+mn-lt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>
                <a:latin typeface="+mn-lt"/>
              </a:rPr>
              <a:t> Code the relative file path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b="1">
                <a:latin typeface="+mn-lt"/>
              </a:rPr>
              <a:t>&lt;img src=“images/home.gif” alt=“Home” height=“100” width=“200”&gt;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en-US" sz="1900">
              <a:latin typeface="+mn-lt"/>
            </a:endParaRPr>
          </a:p>
        </p:txBody>
      </p:sp>
      <p:pic>
        <p:nvPicPr>
          <p:cNvPr id="40968" name="Picture 8" descr="demonstration of the folder structure for images">
            <a:extLst>
              <a:ext uri="{FF2B5EF4-FFF2-40B4-BE49-F238E27FC236}">
                <a16:creationId xmlns:a16="http://schemas.microsoft.com/office/drawing/2014/main" id="{DD47381B-E174-4300-B82A-AD622CB6E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13761" r="1476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49156" name="Slide Number Placeholder 5">
            <a:extLst>
              <a:ext uri="{FF2B5EF4-FFF2-40B4-BE49-F238E27FC236}">
                <a16:creationId xmlns:a16="http://schemas.microsoft.com/office/drawing/2014/main" id="{47DF4932-6B50-4F2E-9F93-1086C7FA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Aft>
                <a:spcPts val="600"/>
              </a:spcAft>
              <a:defRPr/>
            </a:pPr>
            <a:fld id="{47A259F8-ACB3-4E1B-9BE0-B8CCF4AC6A17}" type="slidenum">
              <a:rPr lang="en-US" alt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 alt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188" name="Rectangle 50183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15195043-0825-4E79-A273-826843A540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02" y="640823"/>
            <a:ext cx="2564892" cy="5583148"/>
          </a:xfrm>
        </p:spPr>
        <p:txBody>
          <a:bodyPr rtlCol="0" anchor="ctr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background-image Property</a:t>
            </a:r>
          </a:p>
        </p:txBody>
      </p:sp>
      <p:sp>
        <p:nvSpPr>
          <p:cNvPr id="50189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00400" y="630936"/>
            <a:ext cx="13716" cy="5590381"/>
          </a:xfrm>
          <a:custGeom>
            <a:avLst/>
            <a:gdLst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754701 h 5590381"/>
              <a:gd name="connsiteX3" fmla="*/ 13716 w 13716"/>
              <a:gd name="connsiteY3" fmla="*/ 1565307 h 5590381"/>
              <a:gd name="connsiteX4" fmla="*/ 13716 w 13716"/>
              <a:gd name="connsiteY4" fmla="*/ 2152297 h 5590381"/>
              <a:gd name="connsiteX5" fmla="*/ 13716 w 13716"/>
              <a:gd name="connsiteY5" fmla="*/ 2906998 h 5590381"/>
              <a:gd name="connsiteX6" fmla="*/ 13716 w 13716"/>
              <a:gd name="connsiteY6" fmla="*/ 3549892 h 5590381"/>
              <a:gd name="connsiteX7" fmla="*/ 13716 w 13716"/>
              <a:gd name="connsiteY7" fmla="*/ 4080978 h 5590381"/>
              <a:gd name="connsiteX8" fmla="*/ 13716 w 13716"/>
              <a:gd name="connsiteY8" fmla="*/ 4835680 h 5590381"/>
              <a:gd name="connsiteX9" fmla="*/ 13716 w 13716"/>
              <a:gd name="connsiteY9" fmla="*/ 5590381 h 5590381"/>
              <a:gd name="connsiteX10" fmla="*/ 0 w 13716"/>
              <a:gd name="connsiteY10" fmla="*/ 5590381 h 5590381"/>
              <a:gd name="connsiteX11" fmla="*/ 0 w 13716"/>
              <a:gd name="connsiteY11" fmla="*/ 4835680 h 5590381"/>
              <a:gd name="connsiteX12" fmla="*/ 0 w 13716"/>
              <a:gd name="connsiteY12" fmla="*/ 4304593 h 5590381"/>
              <a:gd name="connsiteX13" fmla="*/ 0 w 13716"/>
              <a:gd name="connsiteY13" fmla="*/ 3773507 h 5590381"/>
              <a:gd name="connsiteX14" fmla="*/ 0 w 13716"/>
              <a:gd name="connsiteY14" fmla="*/ 3186517 h 5590381"/>
              <a:gd name="connsiteX15" fmla="*/ 0 w 13716"/>
              <a:gd name="connsiteY15" fmla="*/ 2487720 h 5590381"/>
              <a:gd name="connsiteX16" fmla="*/ 0 w 13716"/>
              <a:gd name="connsiteY16" fmla="*/ 1956633 h 5590381"/>
              <a:gd name="connsiteX17" fmla="*/ 0 w 13716"/>
              <a:gd name="connsiteY17" fmla="*/ 1425547 h 5590381"/>
              <a:gd name="connsiteX18" fmla="*/ 0 w 13716"/>
              <a:gd name="connsiteY18" fmla="*/ 614942 h 5590381"/>
              <a:gd name="connsiteX19" fmla="*/ 0 w 13716"/>
              <a:gd name="connsiteY19" fmla="*/ 0 h 5590381"/>
              <a:gd name="connsiteX0" fmla="*/ 0 w 13716"/>
              <a:gd name="connsiteY0" fmla="*/ 0 h 5590381"/>
              <a:gd name="connsiteX1" fmla="*/ 13716 w 13716"/>
              <a:gd name="connsiteY1" fmla="*/ 0 h 5590381"/>
              <a:gd name="connsiteX2" fmla="*/ 13716 w 13716"/>
              <a:gd name="connsiteY2" fmla="*/ 698798 h 5590381"/>
              <a:gd name="connsiteX3" fmla="*/ 13716 w 13716"/>
              <a:gd name="connsiteY3" fmla="*/ 1397595 h 5590381"/>
              <a:gd name="connsiteX4" fmla="*/ 13716 w 13716"/>
              <a:gd name="connsiteY4" fmla="*/ 2152297 h 5590381"/>
              <a:gd name="connsiteX5" fmla="*/ 13716 w 13716"/>
              <a:gd name="connsiteY5" fmla="*/ 2739287 h 5590381"/>
              <a:gd name="connsiteX6" fmla="*/ 13716 w 13716"/>
              <a:gd name="connsiteY6" fmla="*/ 3493988 h 5590381"/>
              <a:gd name="connsiteX7" fmla="*/ 13716 w 13716"/>
              <a:gd name="connsiteY7" fmla="*/ 4304593 h 5590381"/>
              <a:gd name="connsiteX8" fmla="*/ 13716 w 13716"/>
              <a:gd name="connsiteY8" fmla="*/ 5590381 h 5590381"/>
              <a:gd name="connsiteX9" fmla="*/ 0 w 13716"/>
              <a:gd name="connsiteY9" fmla="*/ 5590381 h 5590381"/>
              <a:gd name="connsiteX10" fmla="*/ 0 w 13716"/>
              <a:gd name="connsiteY10" fmla="*/ 4835680 h 5590381"/>
              <a:gd name="connsiteX11" fmla="*/ 0 w 13716"/>
              <a:gd name="connsiteY11" fmla="*/ 4136882 h 5590381"/>
              <a:gd name="connsiteX12" fmla="*/ 0 w 13716"/>
              <a:gd name="connsiteY12" fmla="*/ 3549892 h 5590381"/>
              <a:gd name="connsiteX13" fmla="*/ 0 w 13716"/>
              <a:gd name="connsiteY13" fmla="*/ 2851094 h 5590381"/>
              <a:gd name="connsiteX14" fmla="*/ 0 w 13716"/>
              <a:gd name="connsiteY14" fmla="*/ 2264104 h 5590381"/>
              <a:gd name="connsiteX15" fmla="*/ 0 w 13716"/>
              <a:gd name="connsiteY15" fmla="*/ 1733018 h 5590381"/>
              <a:gd name="connsiteX16" fmla="*/ 0 w 13716"/>
              <a:gd name="connsiteY16" fmla="*/ 1090124 h 5590381"/>
              <a:gd name="connsiteX17" fmla="*/ 0 w 13716"/>
              <a:gd name="connsiteY17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716" h="5590381" fill="none" extrusionOk="0">
                <a:moveTo>
                  <a:pt x="0" y="0"/>
                </a:moveTo>
                <a:cubicBezTo>
                  <a:pt x="6858" y="-583"/>
                  <a:pt x="7851" y="431"/>
                  <a:pt x="13716" y="0"/>
                </a:cubicBezTo>
                <a:cubicBezTo>
                  <a:pt x="34933" y="215318"/>
                  <a:pt x="27251" y="565582"/>
                  <a:pt x="13716" y="754701"/>
                </a:cubicBezTo>
                <a:cubicBezTo>
                  <a:pt x="-46127" y="1001571"/>
                  <a:pt x="16502" y="1226848"/>
                  <a:pt x="13716" y="1565307"/>
                </a:cubicBezTo>
                <a:cubicBezTo>
                  <a:pt x="518" y="1889109"/>
                  <a:pt x="-16367" y="2000548"/>
                  <a:pt x="13716" y="2152297"/>
                </a:cubicBezTo>
                <a:cubicBezTo>
                  <a:pt x="-27751" y="2293511"/>
                  <a:pt x="26467" y="2577637"/>
                  <a:pt x="13716" y="2906998"/>
                </a:cubicBezTo>
                <a:cubicBezTo>
                  <a:pt x="10317" y="3210592"/>
                  <a:pt x="23894" y="3347388"/>
                  <a:pt x="13716" y="3549892"/>
                </a:cubicBezTo>
                <a:cubicBezTo>
                  <a:pt x="-2084" y="3774164"/>
                  <a:pt x="29811" y="3846282"/>
                  <a:pt x="13716" y="4080978"/>
                </a:cubicBezTo>
                <a:cubicBezTo>
                  <a:pt x="-34083" y="4316157"/>
                  <a:pt x="-21714" y="4469094"/>
                  <a:pt x="13716" y="4835680"/>
                </a:cubicBezTo>
                <a:cubicBezTo>
                  <a:pt x="54813" y="5147918"/>
                  <a:pt x="-17924" y="5390556"/>
                  <a:pt x="13716" y="5590381"/>
                </a:cubicBezTo>
                <a:cubicBezTo>
                  <a:pt x="8175" y="5590136"/>
                  <a:pt x="6849" y="5590599"/>
                  <a:pt x="0" y="5590381"/>
                </a:cubicBezTo>
                <a:cubicBezTo>
                  <a:pt x="25138" y="5250698"/>
                  <a:pt x="-4619" y="5075445"/>
                  <a:pt x="0" y="4835680"/>
                </a:cubicBezTo>
                <a:cubicBezTo>
                  <a:pt x="36581" y="4590550"/>
                  <a:pt x="3022" y="4474529"/>
                  <a:pt x="0" y="4304593"/>
                </a:cubicBezTo>
                <a:cubicBezTo>
                  <a:pt x="-12701" y="4111845"/>
                  <a:pt x="27688" y="3905584"/>
                  <a:pt x="0" y="3773507"/>
                </a:cubicBezTo>
                <a:cubicBezTo>
                  <a:pt x="-26601" y="3606595"/>
                  <a:pt x="-5508" y="3333425"/>
                  <a:pt x="0" y="3186517"/>
                </a:cubicBezTo>
                <a:cubicBezTo>
                  <a:pt x="27803" y="3020623"/>
                  <a:pt x="39608" y="2648539"/>
                  <a:pt x="0" y="2487720"/>
                </a:cubicBezTo>
                <a:cubicBezTo>
                  <a:pt x="-30668" y="2356394"/>
                  <a:pt x="-10848" y="2125581"/>
                  <a:pt x="0" y="1956633"/>
                </a:cubicBezTo>
                <a:cubicBezTo>
                  <a:pt x="21350" y="1832604"/>
                  <a:pt x="13098" y="1675326"/>
                  <a:pt x="0" y="1425547"/>
                </a:cubicBezTo>
                <a:cubicBezTo>
                  <a:pt x="51943" y="1231575"/>
                  <a:pt x="-49685" y="947153"/>
                  <a:pt x="0" y="614942"/>
                </a:cubicBezTo>
                <a:cubicBezTo>
                  <a:pt x="23685" y="274445"/>
                  <a:pt x="15608" y="143232"/>
                  <a:pt x="0" y="0"/>
                </a:cubicBezTo>
                <a:close/>
              </a:path>
              <a:path w="13716" h="5590381" stroke="0" extrusionOk="0">
                <a:moveTo>
                  <a:pt x="0" y="0"/>
                </a:moveTo>
                <a:cubicBezTo>
                  <a:pt x="4519" y="745"/>
                  <a:pt x="7608" y="27"/>
                  <a:pt x="13716" y="0"/>
                </a:cubicBezTo>
                <a:cubicBezTo>
                  <a:pt x="44022" y="114427"/>
                  <a:pt x="8229" y="453118"/>
                  <a:pt x="13716" y="698798"/>
                </a:cubicBezTo>
                <a:cubicBezTo>
                  <a:pt x="34424" y="963774"/>
                  <a:pt x="36600" y="1212364"/>
                  <a:pt x="13716" y="1397595"/>
                </a:cubicBezTo>
                <a:cubicBezTo>
                  <a:pt x="48283" y="1542354"/>
                  <a:pt x="25375" y="1802464"/>
                  <a:pt x="13716" y="2152297"/>
                </a:cubicBezTo>
                <a:cubicBezTo>
                  <a:pt x="3835" y="2525678"/>
                  <a:pt x="21814" y="2592868"/>
                  <a:pt x="13716" y="2739287"/>
                </a:cubicBezTo>
                <a:cubicBezTo>
                  <a:pt x="1084" y="2874965"/>
                  <a:pt x="-36448" y="3144013"/>
                  <a:pt x="13716" y="3493988"/>
                </a:cubicBezTo>
                <a:cubicBezTo>
                  <a:pt x="-17205" y="3852647"/>
                  <a:pt x="66492" y="4038484"/>
                  <a:pt x="13716" y="4304593"/>
                </a:cubicBezTo>
                <a:cubicBezTo>
                  <a:pt x="-83354" y="4564310"/>
                  <a:pt x="113944" y="5225828"/>
                  <a:pt x="13716" y="5590381"/>
                </a:cubicBezTo>
                <a:cubicBezTo>
                  <a:pt x="9333" y="5590250"/>
                  <a:pt x="5993" y="5589792"/>
                  <a:pt x="0" y="5590381"/>
                </a:cubicBezTo>
                <a:cubicBezTo>
                  <a:pt x="35863" y="5257220"/>
                  <a:pt x="-32757" y="5135372"/>
                  <a:pt x="0" y="4835680"/>
                </a:cubicBezTo>
                <a:cubicBezTo>
                  <a:pt x="7921" y="4562721"/>
                  <a:pt x="-29047" y="4351594"/>
                  <a:pt x="0" y="4136882"/>
                </a:cubicBezTo>
                <a:cubicBezTo>
                  <a:pt x="1393" y="3929098"/>
                  <a:pt x="-4372" y="3755796"/>
                  <a:pt x="0" y="3549892"/>
                </a:cubicBezTo>
                <a:cubicBezTo>
                  <a:pt x="-14123" y="3323552"/>
                  <a:pt x="21701" y="3076195"/>
                  <a:pt x="0" y="2851094"/>
                </a:cubicBezTo>
                <a:cubicBezTo>
                  <a:pt x="-51577" y="2661940"/>
                  <a:pt x="-7702" y="2448681"/>
                  <a:pt x="0" y="2264104"/>
                </a:cubicBezTo>
                <a:cubicBezTo>
                  <a:pt x="-8180" y="2080123"/>
                  <a:pt x="16108" y="1991682"/>
                  <a:pt x="0" y="1733018"/>
                </a:cubicBezTo>
                <a:cubicBezTo>
                  <a:pt x="-21280" y="1472795"/>
                  <a:pt x="8343" y="1385598"/>
                  <a:pt x="0" y="1090124"/>
                </a:cubicBezTo>
                <a:cubicBezTo>
                  <a:pt x="41559" y="815693"/>
                  <a:pt x="-53513" y="485395"/>
                  <a:pt x="0" y="0"/>
                </a:cubicBezTo>
                <a:close/>
              </a:path>
              <a:path w="13716" h="5590381" fill="none" stroke="0" extrusionOk="0">
                <a:moveTo>
                  <a:pt x="0" y="0"/>
                </a:moveTo>
                <a:cubicBezTo>
                  <a:pt x="6692" y="-634"/>
                  <a:pt x="7933" y="727"/>
                  <a:pt x="13716" y="0"/>
                </a:cubicBezTo>
                <a:cubicBezTo>
                  <a:pt x="-11397" y="210553"/>
                  <a:pt x="41795" y="570219"/>
                  <a:pt x="13716" y="754701"/>
                </a:cubicBezTo>
                <a:cubicBezTo>
                  <a:pt x="-16345" y="939055"/>
                  <a:pt x="5480" y="1271330"/>
                  <a:pt x="13716" y="1565307"/>
                </a:cubicBezTo>
                <a:cubicBezTo>
                  <a:pt x="214" y="1888228"/>
                  <a:pt x="-22439" y="2000817"/>
                  <a:pt x="13716" y="2152297"/>
                </a:cubicBezTo>
                <a:cubicBezTo>
                  <a:pt x="36483" y="2302199"/>
                  <a:pt x="43294" y="2645200"/>
                  <a:pt x="13716" y="2906998"/>
                </a:cubicBezTo>
                <a:cubicBezTo>
                  <a:pt x="10400" y="3203875"/>
                  <a:pt x="27719" y="3309255"/>
                  <a:pt x="13716" y="3549892"/>
                </a:cubicBezTo>
                <a:cubicBezTo>
                  <a:pt x="-8323" y="3767364"/>
                  <a:pt x="36239" y="3859248"/>
                  <a:pt x="13716" y="4080978"/>
                </a:cubicBezTo>
                <a:cubicBezTo>
                  <a:pt x="-28362" y="4308528"/>
                  <a:pt x="-17360" y="4464817"/>
                  <a:pt x="13716" y="4835680"/>
                </a:cubicBezTo>
                <a:cubicBezTo>
                  <a:pt x="37186" y="5120324"/>
                  <a:pt x="-5183" y="5409792"/>
                  <a:pt x="13716" y="5590381"/>
                </a:cubicBezTo>
                <a:cubicBezTo>
                  <a:pt x="8151" y="5590111"/>
                  <a:pt x="6756" y="5590651"/>
                  <a:pt x="0" y="5590381"/>
                </a:cubicBezTo>
                <a:cubicBezTo>
                  <a:pt x="366" y="5289836"/>
                  <a:pt x="-51421" y="5037027"/>
                  <a:pt x="0" y="4835680"/>
                </a:cubicBezTo>
                <a:cubicBezTo>
                  <a:pt x="30695" y="4638845"/>
                  <a:pt x="15954" y="4503929"/>
                  <a:pt x="0" y="4304593"/>
                </a:cubicBezTo>
                <a:cubicBezTo>
                  <a:pt x="14622" y="4089881"/>
                  <a:pt x="18900" y="3917008"/>
                  <a:pt x="0" y="3773507"/>
                </a:cubicBezTo>
                <a:cubicBezTo>
                  <a:pt x="-3147" y="3613850"/>
                  <a:pt x="-23547" y="3335869"/>
                  <a:pt x="0" y="3186517"/>
                </a:cubicBezTo>
                <a:cubicBezTo>
                  <a:pt x="5486" y="3055843"/>
                  <a:pt x="41826" y="2645889"/>
                  <a:pt x="0" y="2487720"/>
                </a:cubicBezTo>
                <a:cubicBezTo>
                  <a:pt x="-23992" y="2347034"/>
                  <a:pt x="14189" y="2145771"/>
                  <a:pt x="0" y="1956633"/>
                </a:cubicBezTo>
                <a:cubicBezTo>
                  <a:pt x="14669" y="1780910"/>
                  <a:pt x="-4302" y="1660669"/>
                  <a:pt x="0" y="1425547"/>
                </a:cubicBezTo>
                <a:cubicBezTo>
                  <a:pt x="70611" y="1196115"/>
                  <a:pt x="14725" y="924393"/>
                  <a:pt x="0" y="614942"/>
                </a:cubicBezTo>
                <a:cubicBezTo>
                  <a:pt x="-2330" y="269013"/>
                  <a:pt x="15133" y="13266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custGeom>
                    <a:avLst/>
                    <a:gdLst>
                      <a:gd name="connsiteX0" fmla="*/ 0 w 13716"/>
                      <a:gd name="connsiteY0" fmla="*/ 0 h 5590381"/>
                      <a:gd name="connsiteX1" fmla="*/ 13716 w 13716"/>
                      <a:gd name="connsiteY1" fmla="*/ 0 h 5590381"/>
                      <a:gd name="connsiteX2" fmla="*/ 13716 w 13716"/>
                      <a:gd name="connsiteY2" fmla="*/ 754701 h 5590381"/>
                      <a:gd name="connsiteX3" fmla="*/ 13716 w 13716"/>
                      <a:gd name="connsiteY3" fmla="*/ 1565307 h 5590381"/>
                      <a:gd name="connsiteX4" fmla="*/ 13716 w 13716"/>
                      <a:gd name="connsiteY4" fmla="*/ 2152297 h 5590381"/>
                      <a:gd name="connsiteX5" fmla="*/ 13716 w 13716"/>
                      <a:gd name="connsiteY5" fmla="*/ 2906998 h 5590381"/>
                      <a:gd name="connsiteX6" fmla="*/ 13716 w 13716"/>
                      <a:gd name="connsiteY6" fmla="*/ 3549892 h 5590381"/>
                      <a:gd name="connsiteX7" fmla="*/ 13716 w 13716"/>
                      <a:gd name="connsiteY7" fmla="*/ 4080978 h 5590381"/>
                      <a:gd name="connsiteX8" fmla="*/ 13716 w 13716"/>
                      <a:gd name="connsiteY8" fmla="*/ 4835680 h 5590381"/>
                      <a:gd name="connsiteX9" fmla="*/ 13716 w 13716"/>
                      <a:gd name="connsiteY9" fmla="*/ 5590381 h 5590381"/>
                      <a:gd name="connsiteX10" fmla="*/ 0 w 13716"/>
                      <a:gd name="connsiteY10" fmla="*/ 5590381 h 5590381"/>
                      <a:gd name="connsiteX11" fmla="*/ 0 w 13716"/>
                      <a:gd name="connsiteY11" fmla="*/ 4835680 h 5590381"/>
                      <a:gd name="connsiteX12" fmla="*/ 0 w 13716"/>
                      <a:gd name="connsiteY12" fmla="*/ 4304593 h 5590381"/>
                      <a:gd name="connsiteX13" fmla="*/ 0 w 13716"/>
                      <a:gd name="connsiteY13" fmla="*/ 3773507 h 5590381"/>
                      <a:gd name="connsiteX14" fmla="*/ 0 w 13716"/>
                      <a:gd name="connsiteY14" fmla="*/ 3186517 h 5590381"/>
                      <a:gd name="connsiteX15" fmla="*/ 0 w 13716"/>
                      <a:gd name="connsiteY15" fmla="*/ 2487720 h 5590381"/>
                      <a:gd name="connsiteX16" fmla="*/ 0 w 13716"/>
                      <a:gd name="connsiteY16" fmla="*/ 1956633 h 5590381"/>
                      <a:gd name="connsiteX17" fmla="*/ 0 w 13716"/>
                      <a:gd name="connsiteY17" fmla="*/ 1425547 h 5590381"/>
                      <a:gd name="connsiteX18" fmla="*/ 0 w 13716"/>
                      <a:gd name="connsiteY18" fmla="*/ 614942 h 5590381"/>
                      <a:gd name="connsiteX19" fmla="*/ 0 w 13716"/>
                      <a:gd name="connsiteY19" fmla="*/ 0 h 5590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13716" h="5590381" fill="none" extrusionOk="0">
                        <a:moveTo>
                          <a:pt x="0" y="0"/>
                        </a:moveTo>
                        <a:cubicBezTo>
                          <a:pt x="6519" y="-664"/>
                          <a:pt x="8288" y="665"/>
                          <a:pt x="13716" y="0"/>
                        </a:cubicBezTo>
                        <a:cubicBezTo>
                          <a:pt x="-9798" y="225076"/>
                          <a:pt x="41703" y="562283"/>
                          <a:pt x="13716" y="754701"/>
                        </a:cubicBezTo>
                        <a:cubicBezTo>
                          <a:pt x="-14271" y="947119"/>
                          <a:pt x="25509" y="1239251"/>
                          <a:pt x="13716" y="1565307"/>
                        </a:cubicBezTo>
                        <a:cubicBezTo>
                          <a:pt x="1923" y="1891363"/>
                          <a:pt x="2588" y="1999140"/>
                          <a:pt x="13716" y="2152297"/>
                        </a:cubicBezTo>
                        <a:cubicBezTo>
                          <a:pt x="24845" y="2305454"/>
                          <a:pt x="24133" y="2598333"/>
                          <a:pt x="13716" y="2906998"/>
                        </a:cubicBezTo>
                        <a:cubicBezTo>
                          <a:pt x="3299" y="3215663"/>
                          <a:pt x="30691" y="3327412"/>
                          <a:pt x="13716" y="3549892"/>
                        </a:cubicBezTo>
                        <a:cubicBezTo>
                          <a:pt x="-3259" y="3772372"/>
                          <a:pt x="33989" y="3843836"/>
                          <a:pt x="13716" y="4080978"/>
                        </a:cubicBezTo>
                        <a:cubicBezTo>
                          <a:pt x="-6557" y="4318120"/>
                          <a:pt x="-8378" y="4511166"/>
                          <a:pt x="13716" y="4835680"/>
                        </a:cubicBezTo>
                        <a:cubicBezTo>
                          <a:pt x="35810" y="5160194"/>
                          <a:pt x="-17642" y="5401748"/>
                          <a:pt x="13716" y="5590381"/>
                        </a:cubicBezTo>
                        <a:cubicBezTo>
                          <a:pt x="8599" y="5590092"/>
                          <a:pt x="6708" y="5590668"/>
                          <a:pt x="0" y="5590381"/>
                        </a:cubicBezTo>
                        <a:cubicBezTo>
                          <a:pt x="-6480" y="5250523"/>
                          <a:pt x="-32148" y="5052531"/>
                          <a:pt x="0" y="4835680"/>
                        </a:cubicBezTo>
                        <a:cubicBezTo>
                          <a:pt x="32148" y="4618829"/>
                          <a:pt x="5352" y="4496374"/>
                          <a:pt x="0" y="4304593"/>
                        </a:cubicBezTo>
                        <a:cubicBezTo>
                          <a:pt x="-5352" y="4112812"/>
                          <a:pt x="9645" y="3919423"/>
                          <a:pt x="0" y="3773507"/>
                        </a:cubicBezTo>
                        <a:cubicBezTo>
                          <a:pt x="-9645" y="3627591"/>
                          <a:pt x="-10654" y="3330687"/>
                          <a:pt x="0" y="3186517"/>
                        </a:cubicBezTo>
                        <a:cubicBezTo>
                          <a:pt x="10654" y="3042347"/>
                          <a:pt x="18181" y="2635923"/>
                          <a:pt x="0" y="2487720"/>
                        </a:cubicBezTo>
                        <a:cubicBezTo>
                          <a:pt x="-18181" y="2339517"/>
                          <a:pt x="-7947" y="2113537"/>
                          <a:pt x="0" y="1956633"/>
                        </a:cubicBezTo>
                        <a:cubicBezTo>
                          <a:pt x="7947" y="1799729"/>
                          <a:pt x="-15145" y="1657735"/>
                          <a:pt x="0" y="1425547"/>
                        </a:cubicBezTo>
                        <a:cubicBezTo>
                          <a:pt x="15145" y="1193359"/>
                          <a:pt x="-23832" y="948054"/>
                          <a:pt x="0" y="614942"/>
                        </a:cubicBezTo>
                        <a:cubicBezTo>
                          <a:pt x="23832" y="281831"/>
                          <a:pt x="2816" y="129878"/>
                          <a:pt x="0" y="0"/>
                        </a:cubicBezTo>
                        <a:close/>
                      </a:path>
                      <a:path w="13716" h="5590381" stroke="0" extrusionOk="0">
                        <a:moveTo>
                          <a:pt x="0" y="0"/>
                        </a:moveTo>
                        <a:cubicBezTo>
                          <a:pt x="4626" y="620"/>
                          <a:pt x="7856" y="-428"/>
                          <a:pt x="13716" y="0"/>
                        </a:cubicBezTo>
                        <a:cubicBezTo>
                          <a:pt x="36569" y="165299"/>
                          <a:pt x="-959" y="427555"/>
                          <a:pt x="13716" y="698798"/>
                        </a:cubicBezTo>
                        <a:cubicBezTo>
                          <a:pt x="28391" y="970041"/>
                          <a:pt x="15108" y="1226199"/>
                          <a:pt x="13716" y="1397595"/>
                        </a:cubicBezTo>
                        <a:cubicBezTo>
                          <a:pt x="12324" y="1568991"/>
                          <a:pt x="34226" y="1794517"/>
                          <a:pt x="13716" y="2152297"/>
                        </a:cubicBezTo>
                        <a:cubicBezTo>
                          <a:pt x="-6794" y="2510077"/>
                          <a:pt x="36274" y="2594424"/>
                          <a:pt x="13716" y="2739287"/>
                        </a:cubicBezTo>
                        <a:cubicBezTo>
                          <a:pt x="-8842" y="2884150"/>
                          <a:pt x="22545" y="3129706"/>
                          <a:pt x="13716" y="3493988"/>
                        </a:cubicBezTo>
                        <a:cubicBezTo>
                          <a:pt x="4887" y="3858270"/>
                          <a:pt x="49629" y="4041447"/>
                          <a:pt x="13716" y="4304593"/>
                        </a:cubicBezTo>
                        <a:cubicBezTo>
                          <a:pt x="-22197" y="4567740"/>
                          <a:pt x="45055" y="5149125"/>
                          <a:pt x="13716" y="5590381"/>
                        </a:cubicBezTo>
                        <a:cubicBezTo>
                          <a:pt x="9649" y="5590058"/>
                          <a:pt x="6483" y="5589928"/>
                          <a:pt x="0" y="5590381"/>
                        </a:cubicBezTo>
                        <a:cubicBezTo>
                          <a:pt x="36767" y="5266821"/>
                          <a:pt x="-16223" y="5116146"/>
                          <a:pt x="0" y="4835680"/>
                        </a:cubicBezTo>
                        <a:cubicBezTo>
                          <a:pt x="16223" y="4555214"/>
                          <a:pt x="-16316" y="4356490"/>
                          <a:pt x="0" y="4136882"/>
                        </a:cubicBezTo>
                        <a:cubicBezTo>
                          <a:pt x="16316" y="3917274"/>
                          <a:pt x="8005" y="3773465"/>
                          <a:pt x="0" y="3549892"/>
                        </a:cubicBezTo>
                        <a:cubicBezTo>
                          <a:pt x="-8005" y="3326319"/>
                          <a:pt x="27623" y="3052456"/>
                          <a:pt x="0" y="2851094"/>
                        </a:cubicBezTo>
                        <a:cubicBezTo>
                          <a:pt x="-27623" y="2649732"/>
                          <a:pt x="5614" y="2455815"/>
                          <a:pt x="0" y="2264104"/>
                        </a:cubicBezTo>
                        <a:cubicBezTo>
                          <a:pt x="-5614" y="2072393"/>
                          <a:pt x="22598" y="1990723"/>
                          <a:pt x="0" y="1733018"/>
                        </a:cubicBezTo>
                        <a:cubicBezTo>
                          <a:pt x="-22598" y="1475313"/>
                          <a:pt x="-6965" y="1369123"/>
                          <a:pt x="0" y="1090124"/>
                        </a:cubicBezTo>
                        <a:cubicBezTo>
                          <a:pt x="6965" y="811125"/>
                          <a:pt x="-19273" y="50704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9" name="Picture 9" descr="the output for the code given in this slide">
            <a:extLst>
              <a:ext uri="{FF2B5EF4-FFF2-40B4-BE49-F238E27FC236}">
                <a16:creationId xmlns:a16="http://schemas.microsoft.com/office/drawing/2014/main" id="{EB3E1FFB-DC19-4876-84E3-3FEFACC3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90722" y="630936"/>
            <a:ext cx="4577348" cy="3913632"/>
          </a:xfrm>
          <a:prstGeom prst="rect">
            <a:avLst/>
          </a:prstGeom>
          <a:noFill/>
        </p:spPr>
      </p:pic>
      <p:sp>
        <p:nvSpPr>
          <p:cNvPr id="50179" name="Rectangle 3">
            <a:extLst>
              <a:ext uri="{FF2B5EF4-FFF2-40B4-BE49-F238E27FC236}">
                <a16:creationId xmlns:a16="http://schemas.microsoft.com/office/drawing/2014/main" id="{3BF59D97-77E5-4C1F-A44B-DA88F18FF79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490722" y="4798577"/>
            <a:ext cx="5170932" cy="1428487"/>
          </a:xfrm>
        </p:spPr>
        <p:txBody>
          <a:bodyPr anchor="t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More for decorative purpose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6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/>
              <a:t>No alt required</a:t>
            </a:r>
          </a:p>
          <a:p>
            <a:pPr marL="457200" lvl="1" indent="0" eaLnBrk="1" hangingPunct="1">
              <a:buNone/>
            </a:pP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 { background-image: url(background1.gif); }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5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07" name="Rectangle 5120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66" name="Title 1">
            <a:extLst>
              <a:ext uri="{FF2B5EF4-FFF2-40B4-BE49-F238E27FC236}">
                <a16:creationId xmlns:a16="http://schemas.microsoft.com/office/drawing/2014/main" id="{48C67C93-4DE8-44BE-A0E4-49052CC67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639193"/>
            <a:ext cx="2678858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background-repeat Property</a:t>
            </a:r>
          </a:p>
        </p:txBody>
      </p:sp>
      <p:sp>
        <p:nvSpPr>
          <p:cNvPr id="5120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4409267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02" name="Picture 5" descr="demonstration of background-repeat properties in different direction">
            <a:extLst>
              <a:ext uri="{FF2B5EF4-FFF2-40B4-BE49-F238E27FC236}">
                <a16:creationId xmlns:a16="http://schemas.microsoft.com/office/drawing/2014/main" id="{DBF8CC3C-3DC7-435A-AE76-44352958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047989"/>
            <a:ext cx="5410962" cy="47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335" name="Rectangle 99334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90" name="Title 1">
            <a:extLst>
              <a:ext uri="{FF2B5EF4-FFF2-40B4-BE49-F238E27FC236}">
                <a16:creationId xmlns:a16="http://schemas.microsoft.com/office/drawing/2014/main" id="{C3B5B748-5555-4CA6-A4C8-5A007CF6C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457200"/>
            <a:ext cx="818223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700"/>
              <a:t>Using background-repeat</a:t>
            </a:r>
          </a:p>
        </p:txBody>
      </p:sp>
      <p:sp>
        <p:nvSpPr>
          <p:cNvPr id="99337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850683"/>
            <a:ext cx="2468880" cy="18288"/>
          </a:xfrm>
          <a:custGeom>
            <a:avLst/>
            <a:gdLst>
              <a:gd name="connsiteX0" fmla="*/ 0 w 2468880"/>
              <a:gd name="connsiteY0" fmla="*/ 0 h 18288"/>
              <a:gd name="connsiteX1" fmla="*/ 592531 w 2468880"/>
              <a:gd name="connsiteY1" fmla="*/ 0 h 18288"/>
              <a:gd name="connsiteX2" fmla="*/ 1160374 w 2468880"/>
              <a:gd name="connsiteY2" fmla="*/ 0 h 18288"/>
              <a:gd name="connsiteX3" fmla="*/ 1728216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02282 w 2468880"/>
              <a:gd name="connsiteY6" fmla="*/ 18288 h 18288"/>
              <a:gd name="connsiteX7" fmla="*/ 1209751 w 2468880"/>
              <a:gd name="connsiteY7" fmla="*/ 18288 h 18288"/>
              <a:gd name="connsiteX8" fmla="*/ 641909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  <a:gd name="connsiteX0" fmla="*/ 0 w 2468880"/>
              <a:gd name="connsiteY0" fmla="*/ 0 h 18288"/>
              <a:gd name="connsiteX1" fmla="*/ 567842 w 2468880"/>
              <a:gd name="connsiteY1" fmla="*/ 0 h 18288"/>
              <a:gd name="connsiteX2" fmla="*/ 1234440 w 2468880"/>
              <a:gd name="connsiteY2" fmla="*/ 0 h 18288"/>
              <a:gd name="connsiteX3" fmla="*/ 1777594 w 2468880"/>
              <a:gd name="connsiteY3" fmla="*/ 0 h 18288"/>
              <a:gd name="connsiteX4" fmla="*/ 2468880 w 2468880"/>
              <a:gd name="connsiteY4" fmla="*/ 0 h 18288"/>
              <a:gd name="connsiteX5" fmla="*/ 2468880 w 2468880"/>
              <a:gd name="connsiteY5" fmla="*/ 18288 h 18288"/>
              <a:gd name="connsiteX6" fmla="*/ 1876349 w 2468880"/>
              <a:gd name="connsiteY6" fmla="*/ 18288 h 18288"/>
              <a:gd name="connsiteX7" fmla="*/ 1209751 w 2468880"/>
              <a:gd name="connsiteY7" fmla="*/ 18288 h 18288"/>
              <a:gd name="connsiteX8" fmla="*/ 617220 w 2468880"/>
              <a:gd name="connsiteY8" fmla="*/ 18288 h 18288"/>
              <a:gd name="connsiteX9" fmla="*/ 0 w 2468880"/>
              <a:gd name="connsiteY9" fmla="*/ 18288 h 18288"/>
              <a:gd name="connsiteX10" fmla="*/ 0 w 246888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8288" fill="none" extrusionOk="0">
                <a:moveTo>
                  <a:pt x="0" y="0"/>
                </a:moveTo>
                <a:cubicBezTo>
                  <a:pt x="172691" y="-12357"/>
                  <a:pt x="387089" y="31321"/>
                  <a:pt x="592531" y="0"/>
                </a:cubicBezTo>
                <a:cubicBezTo>
                  <a:pt x="767979" y="-23244"/>
                  <a:pt x="871733" y="8472"/>
                  <a:pt x="1160374" y="0"/>
                </a:cubicBezTo>
                <a:cubicBezTo>
                  <a:pt x="1449601" y="-3911"/>
                  <a:pt x="1607266" y="19376"/>
                  <a:pt x="1728216" y="0"/>
                </a:cubicBezTo>
                <a:cubicBezTo>
                  <a:pt x="1818829" y="-58888"/>
                  <a:pt x="2275430" y="-9413"/>
                  <a:pt x="2468880" y="0"/>
                </a:cubicBezTo>
                <a:cubicBezTo>
                  <a:pt x="2467145" y="5314"/>
                  <a:pt x="2470816" y="12013"/>
                  <a:pt x="2468880" y="18288"/>
                </a:cubicBezTo>
                <a:cubicBezTo>
                  <a:pt x="2232442" y="-3319"/>
                  <a:pt x="2078773" y="23053"/>
                  <a:pt x="1802282" y="18288"/>
                </a:cubicBezTo>
                <a:cubicBezTo>
                  <a:pt x="1540683" y="32618"/>
                  <a:pt x="1384233" y="17358"/>
                  <a:pt x="1209751" y="18288"/>
                </a:cubicBezTo>
                <a:cubicBezTo>
                  <a:pt x="1038679" y="-28357"/>
                  <a:pt x="820616" y="4958"/>
                  <a:pt x="641909" y="18288"/>
                </a:cubicBezTo>
                <a:cubicBezTo>
                  <a:pt x="423595" y="12488"/>
                  <a:pt x="155068" y="41456"/>
                  <a:pt x="0" y="18288"/>
                </a:cubicBezTo>
                <a:cubicBezTo>
                  <a:pt x="898" y="13406"/>
                  <a:pt x="19" y="4120"/>
                  <a:pt x="0" y="0"/>
                </a:cubicBezTo>
                <a:close/>
              </a:path>
              <a:path w="2468880" h="18288" stroke="0" extrusionOk="0">
                <a:moveTo>
                  <a:pt x="0" y="0"/>
                </a:moveTo>
                <a:cubicBezTo>
                  <a:pt x="201127" y="34474"/>
                  <a:pt x="321325" y="11273"/>
                  <a:pt x="567842" y="0"/>
                </a:cubicBezTo>
                <a:cubicBezTo>
                  <a:pt x="816255" y="-37660"/>
                  <a:pt x="940209" y="-838"/>
                  <a:pt x="1234440" y="0"/>
                </a:cubicBezTo>
                <a:cubicBezTo>
                  <a:pt x="1509789" y="16874"/>
                  <a:pt x="1664509" y="5689"/>
                  <a:pt x="1777594" y="0"/>
                </a:cubicBezTo>
                <a:cubicBezTo>
                  <a:pt x="1845726" y="-6548"/>
                  <a:pt x="2193196" y="19370"/>
                  <a:pt x="2468880" y="0"/>
                </a:cubicBezTo>
                <a:cubicBezTo>
                  <a:pt x="2468174" y="8377"/>
                  <a:pt x="2470272" y="13210"/>
                  <a:pt x="2468880" y="18288"/>
                </a:cubicBezTo>
                <a:cubicBezTo>
                  <a:pt x="2271382" y="44380"/>
                  <a:pt x="1978656" y="31741"/>
                  <a:pt x="1876349" y="18288"/>
                </a:cubicBezTo>
                <a:cubicBezTo>
                  <a:pt x="1751977" y="-6016"/>
                  <a:pt x="1388067" y="3222"/>
                  <a:pt x="1209751" y="18288"/>
                </a:cubicBezTo>
                <a:cubicBezTo>
                  <a:pt x="1065802" y="31061"/>
                  <a:pt x="753821" y="-1004"/>
                  <a:pt x="617220" y="18288"/>
                </a:cubicBezTo>
                <a:cubicBezTo>
                  <a:pt x="481425" y="28412"/>
                  <a:pt x="248319" y="-391"/>
                  <a:pt x="0" y="18288"/>
                </a:cubicBezTo>
                <a:cubicBezTo>
                  <a:pt x="-445" y="10205"/>
                  <a:pt x="-140" y="6087"/>
                  <a:pt x="0" y="0"/>
                </a:cubicBezTo>
                <a:close/>
              </a:path>
              <a:path w="2468880" h="18288" fill="none" stroke="0" extrusionOk="0">
                <a:moveTo>
                  <a:pt x="0" y="0"/>
                </a:moveTo>
                <a:cubicBezTo>
                  <a:pt x="191987" y="-31891"/>
                  <a:pt x="414837" y="25678"/>
                  <a:pt x="592531" y="0"/>
                </a:cubicBezTo>
                <a:cubicBezTo>
                  <a:pt x="785000" y="-43603"/>
                  <a:pt x="868560" y="12415"/>
                  <a:pt x="1160374" y="0"/>
                </a:cubicBezTo>
                <a:cubicBezTo>
                  <a:pt x="1441409" y="-18672"/>
                  <a:pt x="1600372" y="47113"/>
                  <a:pt x="1728216" y="0"/>
                </a:cubicBezTo>
                <a:cubicBezTo>
                  <a:pt x="1847110" y="23792"/>
                  <a:pt x="2233557" y="23802"/>
                  <a:pt x="2468880" y="0"/>
                </a:cubicBezTo>
                <a:cubicBezTo>
                  <a:pt x="2467752" y="4917"/>
                  <a:pt x="2468978" y="13565"/>
                  <a:pt x="2468880" y="18288"/>
                </a:cubicBezTo>
                <a:cubicBezTo>
                  <a:pt x="2265563" y="-17971"/>
                  <a:pt x="2033349" y="16262"/>
                  <a:pt x="1802282" y="18288"/>
                </a:cubicBezTo>
                <a:cubicBezTo>
                  <a:pt x="1512355" y="31573"/>
                  <a:pt x="1367809" y="29302"/>
                  <a:pt x="1209751" y="18288"/>
                </a:cubicBezTo>
                <a:cubicBezTo>
                  <a:pt x="1060405" y="26129"/>
                  <a:pt x="875661" y="10838"/>
                  <a:pt x="641909" y="18288"/>
                </a:cubicBezTo>
                <a:cubicBezTo>
                  <a:pt x="461670" y="14581"/>
                  <a:pt x="162829" y="18463"/>
                  <a:pt x="0" y="18288"/>
                </a:cubicBezTo>
                <a:cubicBezTo>
                  <a:pt x="913" y="12991"/>
                  <a:pt x="-1021" y="455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8288"/>
                      <a:gd name="connsiteX1" fmla="*/ 592531 w 2468880"/>
                      <a:gd name="connsiteY1" fmla="*/ 0 h 18288"/>
                      <a:gd name="connsiteX2" fmla="*/ 1160374 w 2468880"/>
                      <a:gd name="connsiteY2" fmla="*/ 0 h 18288"/>
                      <a:gd name="connsiteX3" fmla="*/ 1728216 w 2468880"/>
                      <a:gd name="connsiteY3" fmla="*/ 0 h 18288"/>
                      <a:gd name="connsiteX4" fmla="*/ 2468880 w 2468880"/>
                      <a:gd name="connsiteY4" fmla="*/ 0 h 18288"/>
                      <a:gd name="connsiteX5" fmla="*/ 2468880 w 2468880"/>
                      <a:gd name="connsiteY5" fmla="*/ 18288 h 18288"/>
                      <a:gd name="connsiteX6" fmla="*/ 1802282 w 2468880"/>
                      <a:gd name="connsiteY6" fmla="*/ 18288 h 18288"/>
                      <a:gd name="connsiteX7" fmla="*/ 1209751 w 2468880"/>
                      <a:gd name="connsiteY7" fmla="*/ 18288 h 18288"/>
                      <a:gd name="connsiteX8" fmla="*/ 641909 w 2468880"/>
                      <a:gd name="connsiteY8" fmla="*/ 18288 h 18288"/>
                      <a:gd name="connsiteX9" fmla="*/ 0 w 2468880"/>
                      <a:gd name="connsiteY9" fmla="*/ 18288 h 18288"/>
                      <a:gd name="connsiteX10" fmla="*/ 0 w 246888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8288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302" y="4771"/>
                          <a:pt x="2469633" y="12323"/>
                          <a:pt x="2468880" y="18288"/>
                        </a:cubicBezTo>
                        <a:cubicBezTo>
                          <a:pt x="2229297" y="-14659"/>
                          <a:pt x="2066775" y="30253"/>
                          <a:pt x="1802282" y="18288"/>
                        </a:cubicBezTo>
                        <a:cubicBezTo>
                          <a:pt x="1537789" y="6323"/>
                          <a:pt x="1379930" y="22266"/>
                          <a:pt x="1209751" y="18288"/>
                        </a:cubicBezTo>
                        <a:cubicBezTo>
                          <a:pt x="1039572" y="14310"/>
                          <a:pt x="837025" y="12850"/>
                          <a:pt x="641909" y="18288"/>
                        </a:cubicBezTo>
                        <a:cubicBezTo>
                          <a:pt x="446793" y="23726"/>
                          <a:pt x="170561" y="18472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468880" h="18288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8266" y="8857"/>
                          <a:pt x="2469384" y="13619"/>
                          <a:pt x="2468880" y="18288"/>
                        </a:cubicBezTo>
                        <a:cubicBezTo>
                          <a:pt x="2271330" y="36599"/>
                          <a:pt x="2001027" y="31554"/>
                          <a:pt x="1876349" y="18288"/>
                        </a:cubicBezTo>
                        <a:cubicBezTo>
                          <a:pt x="1751671" y="5022"/>
                          <a:pt x="1364652" y="15063"/>
                          <a:pt x="1209751" y="18288"/>
                        </a:cubicBezTo>
                        <a:cubicBezTo>
                          <a:pt x="1054850" y="21513"/>
                          <a:pt x="748438" y="20074"/>
                          <a:pt x="617220" y="18288"/>
                        </a:cubicBezTo>
                        <a:cubicBezTo>
                          <a:pt x="486002" y="16502"/>
                          <a:pt x="237432" y="27200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3AE0AE2F-07E2-4C52-98F7-E4551C9C2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3166374"/>
            <a:ext cx="3877125" cy="1654495"/>
          </a:xfrm>
        </p:spPr>
        <p:txBody>
          <a:bodyPr>
            <a:normAutofit fontScale="85000" lnSpcReduction="10000"/>
          </a:bodyPr>
          <a:lstStyle/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h2 { background-color: #d5edb3;</a:t>
            </a:r>
          </a:p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color: #5c743d;</a:t>
            </a:r>
          </a:p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</a:t>
            </a:r>
            <a:r>
              <a:rPr lang="en-US" altLang="en-US" sz="1700" b="1" kern="120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padding-left: 30px;</a:t>
            </a:r>
          </a:p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background-image: </a:t>
            </a:r>
            <a:r>
              <a:rPr lang="en-US" altLang="en-US" sz="1700" b="1" kern="1200" err="1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url</a:t>
            </a: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(trilliumbullet.gif);</a:t>
            </a:r>
          </a:p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background-repeat: no-repeat; </a:t>
            </a:r>
          </a:p>
          <a:p>
            <a:pPr marL="303054" indent="-234537" defTabSz="569214">
              <a:spcBef>
                <a:spcPts val="623"/>
              </a:spcBef>
              <a:buNone/>
            </a:pPr>
            <a:r>
              <a:rPr lang="en-US" altLang="en-US" sz="1700" b="1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  <a:endParaRPr lang="en-US" altLang="en-US" sz="17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9330" name="Picture 2" descr="the output for the code given in this slide">
            <a:extLst>
              <a:ext uri="{FF2B5EF4-FFF2-40B4-BE49-F238E27FC236}">
                <a16:creationId xmlns:a16="http://schemas.microsoft.com/office/drawing/2014/main" id="{F115802A-5488-4D4C-8C62-4A98D9992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268" y="5327395"/>
            <a:ext cx="3360705" cy="3972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52230" name="Picture 5">
            <a:extLst>
              <a:ext uri="{FF2B5EF4-FFF2-40B4-BE49-F238E27FC236}">
                <a16:creationId xmlns:a16="http://schemas.microsoft.com/office/drawing/2014/main" id="{77333B45-A6C5-4916-B098-85A5C001B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274" y="4021357"/>
            <a:ext cx="206568" cy="206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258" name="Rectangle 53257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DD488-02D3-46CA-BA04-ABAE0AE4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Multiple Background Images</a:t>
            </a:r>
          </a:p>
        </p:txBody>
      </p:sp>
      <p:sp>
        <p:nvSpPr>
          <p:cNvPr id="5326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252" name="Content Placeholder 2">
            <a:extLst>
              <a:ext uri="{FF2B5EF4-FFF2-40B4-BE49-F238E27FC236}">
                <a16:creationId xmlns:a16="http://schemas.microsoft.com/office/drawing/2014/main" id="{28EFB293-F47E-4919-95ED-3CB6778B2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 {  background-color: #f4ffe4;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	       background: url(trilliumfoot.gif) no-repeat  bottom right,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url(trilliumgradient.png); </a:t>
            </a:r>
          </a:p>
          <a:p>
            <a:pPr eaLnBrk="1" hangingPunct="1">
              <a:buFont typeface="Wingdings 2" panose="05020102010507070707" pitchFamily="18" charset="2"/>
              <a:buNone/>
            </a:pP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45061" name="Picture 2" descr="the output for the code given in this slide">
            <a:extLst>
              <a:ext uri="{FF2B5EF4-FFF2-40B4-BE49-F238E27FC236}">
                <a16:creationId xmlns:a16="http://schemas.microsoft.com/office/drawing/2014/main" id="{FC0B6B25-E330-47C9-9DFE-B17D4CA6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90722" y="1131357"/>
            <a:ext cx="5177790" cy="4595286"/>
          </a:xfrm>
          <a:prstGeom prst="rect">
            <a:avLst/>
          </a:prstGeom>
          <a:noFill/>
        </p:spPr>
      </p:pic>
      <p:sp>
        <p:nvSpPr>
          <p:cNvPr id="53253" name="Slide Number Placeholder 3">
            <a:extLst>
              <a:ext uri="{FF2B5EF4-FFF2-40B4-BE49-F238E27FC236}">
                <a16:creationId xmlns:a16="http://schemas.microsoft.com/office/drawing/2014/main" id="{2554109C-BDFD-41EC-A79B-85C48162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CCD3464-723D-48B7-A7D1-E206825AD1FA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35</a:t>
            </a:fld>
            <a:endParaRPr lang="en-US" altLang="en-US" sz="1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282" name="Rectangle 5428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C51EB-88D2-4B2A-84F5-D7E21A0C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Background gradient</a:t>
            </a:r>
          </a:p>
        </p:txBody>
      </p:sp>
      <p:sp>
        <p:nvSpPr>
          <p:cNvPr id="5428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75" name="Content Placeholder 2">
            <a:extLst>
              <a:ext uri="{FF2B5EF4-FFF2-40B4-BE49-F238E27FC236}">
                <a16:creationId xmlns:a16="http://schemas.microsoft.com/office/drawing/2014/main" id="{66E9E22B-2711-47CA-A15E-4A7A37872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300"/>
              <a:t>A smooth blending of shades from one color to another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3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300"/>
              <a:t>Use background-image property: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300"/>
              <a:t>linear-gradient() or radial-gradient()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 sz="1300"/>
          </a:p>
          <a:p>
            <a:pPr marL="0" indent="0" eaLnBrk="1" hangingPunct="1">
              <a:buNone/>
            </a:pPr>
            <a:r>
              <a:rPr lang="en-US" alt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 { background-color: #8FA5CE;</a:t>
            </a:r>
          </a:p>
          <a:p>
            <a:pPr marL="914400" lvl="2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background-image:  linear-gradient(#FFFFFF, #8FA5CE); </a:t>
            </a:r>
          </a:p>
          <a:p>
            <a:pPr marL="914400" lvl="2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pic>
        <p:nvPicPr>
          <p:cNvPr id="54277" name="Picture 2" descr="the output for the code given in this slide">
            <a:extLst>
              <a:ext uri="{FF2B5EF4-FFF2-40B4-BE49-F238E27FC236}">
                <a16:creationId xmlns:a16="http://schemas.microsoft.com/office/drawing/2014/main" id="{666DA8D6-9BAC-4384-B044-1784DC7B0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513218"/>
            <a:ext cx="5177790" cy="383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Slide Number Placeholder 3">
            <a:extLst>
              <a:ext uri="{FF2B5EF4-FFF2-40B4-BE49-F238E27FC236}">
                <a16:creationId xmlns:a16="http://schemas.microsoft.com/office/drawing/2014/main" id="{7B19D46F-FCC4-41FE-AF48-44A4F195A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3411C508-B5A0-4204-8A32-2FE1C58C9021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36</a:t>
            </a:fld>
            <a:endParaRPr lang="en-US" altLang="en-US" sz="1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0C564-A11C-4800-9EDD-FD49734E9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188" y="643465"/>
            <a:ext cx="2921519" cy="18466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/>
              <a:t>Maintain aspect ratio of images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659144"/>
            <a:ext cx="2674620" cy="18288"/>
          </a:xfrm>
          <a:custGeom>
            <a:avLst/>
            <a:gdLst>
              <a:gd name="connsiteX0" fmla="*/ 0 w 2674620"/>
              <a:gd name="connsiteY0" fmla="*/ 0 h 18288"/>
              <a:gd name="connsiteX1" fmla="*/ 641909 w 2674620"/>
              <a:gd name="connsiteY1" fmla="*/ 0 h 18288"/>
              <a:gd name="connsiteX2" fmla="*/ 1337310 w 2674620"/>
              <a:gd name="connsiteY2" fmla="*/ 0 h 18288"/>
              <a:gd name="connsiteX3" fmla="*/ 1979219 w 2674620"/>
              <a:gd name="connsiteY3" fmla="*/ 0 h 18288"/>
              <a:gd name="connsiteX4" fmla="*/ 2674620 w 2674620"/>
              <a:gd name="connsiteY4" fmla="*/ 0 h 18288"/>
              <a:gd name="connsiteX5" fmla="*/ 2674620 w 2674620"/>
              <a:gd name="connsiteY5" fmla="*/ 18288 h 18288"/>
              <a:gd name="connsiteX6" fmla="*/ 1952473 w 2674620"/>
              <a:gd name="connsiteY6" fmla="*/ 18288 h 18288"/>
              <a:gd name="connsiteX7" fmla="*/ 1257071 w 2674620"/>
              <a:gd name="connsiteY7" fmla="*/ 18288 h 18288"/>
              <a:gd name="connsiteX8" fmla="*/ 615163 w 2674620"/>
              <a:gd name="connsiteY8" fmla="*/ 18288 h 18288"/>
              <a:gd name="connsiteX9" fmla="*/ 0 w 2674620"/>
              <a:gd name="connsiteY9" fmla="*/ 18288 h 18288"/>
              <a:gd name="connsiteX10" fmla="*/ 0 w 2674620"/>
              <a:gd name="connsiteY10" fmla="*/ 0 h 18288"/>
              <a:gd name="connsiteX0" fmla="*/ 0 w 2674620"/>
              <a:gd name="connsiteY0" fmla="*/ 0 h 18288"/>
              <a:gd name="connsiteX1" fmla="*/ 668655 w 2674620"/>
              <a:gd name="connsiteY1" fmla="*/ 0 h 18288"/>
              <a:gd name="connsiteX2" fmla="*/ 1364056 w 2674620"/>
              <a:gd name="connsiteY2" fmla="*/ 0 h 18288"/>
              <a:gd name="connsiteX3" fmla="*/ 2005965 w 2674620"/>
              <a:gd name="connsiteY3" fmla="*/ 0 h 18288"/>
              <a:gd name="connsiteX4" fmla="*/ 2674620 w 2674620"/>
              <a:gd name="connsiteY4" fmla="*/ 0 h 18288"/>
              <a:gd name="connsiteX5" fmla="*/ 2674620 w 2674620"/>
              <a:gd name="connsiteY5" fmla="*/ 18288 h 18288"/>
              <a:gd name="connsiteX6" fmla="*/ 1979219 w 2674620"/>
              <a:gd name="connsiteY6" fmla="*/ 18288 h 18288"/>
              <a:gd name="connsiteX7" fmla="*/ 1364056 w 2674620"/>
              <a:gd name="connsiteY7" fmla="*/ 18288 h 18288"/>
              <a:gd name="connsiteX8" fmla="*/ 748894 w 2674620"/>
              <a:gd name="connsiteY8" fmla="*/ 18288 h 18288"/>
              <a:gd name="connsiteX9" fmla="*/ 0 w 2674620"/>
              <a:gd name="connsiteY9" fmla="*/ 18288 h 18288"/>
              <a:gd name="connsiteX10" fmla="*/ 0 w 267462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4620" h="18288" fill="none" extrusionOk="0">
                <a:moveTo>
                  <a:pt x="0" y="0"/>
                </a:moveTo>
                <a:cubicBezTo>
                  <a:pt x="244784" y="-59462"/>
                  <a:pt x="371059" y="-9567"/>
                  <a:pt x="641909" y="0"/>
                </a:cubicBezTo>
                <a:cubicBezTo>
                  <a:pt x="852702" y="-34394"/>
                  <a:pt x="1150197" y="-13026"/>
                  <a:pt x="1337310" y="0"/>
                </a:cubicBezTo>
                <a:cubicBezTo>
                  <a:pt x="1545002" y="462"/>
                  <a:pt x="1824883" y="-27411"/>
                  <a:pt x="1979219" y="0"/>
                </a:cubicBezTo>
                <a:cubicBezTo>
                  <a:pt x="2152005" y="-16441"/>
                  <a:pt x="2392100" y="-18994"/>
                  <a:pt x="2674620" y="0"/>
                </a:cubicBezTo>
                <a:cubicBezTo>
                  <a:pt x="2674339" y="6049"/>
                  <a:pt x="2675054" y="9680"/>
                  <a:pt x="2674620" y="18288"/>
                </a:cubicBezTo>
                <a:cubicBezTo>
                  <a:pt x="2423389" y="24148"/>
                  <a:pt x="2141968" y="-7936"/>
                  <a:pt x="1952473" y="18288"/>
                </a:cubicBezTo>
                <a:cubicBezTo>
                  <a:pt x="1780305" y="17626"/>
                  <a:pt x="1496173" y="19594"/>
                  <a:pt x="1257071" y="18288"/>
                </a:cubicBezTo>
                <a:cubicBezTo>
                  <a:pt x="1056953" y="-3384"/>
                  <a:pt x="901133" y="52866"/>
                  <a:pt x="615163" y="18288"/>
                </a:cubicBezTo>
                <a:cubicBezTo>
                  <a:pt x="349800" y="-20258"/>
                  <a:pt x="273215" y="4261"/>
                  <a:pt x="0" y="18288"/>
                </a:cubicBezTo>
                <a:cubicBezTo>
                  <a:pt x="114" y="10799"/>
                  <a:pt x="22" y="7235"/>
                  <a:pt x="0" y="0"/>
                </a:cubicBezTo>
                <a:close/>
              </a:path>
              <a:path w="2674620" h="18288" stroke="0" extrusionOk="0">
                <a:moveTo>
                  <a:pt x="0" y="0"/>
                </a:moveTo>
                <a:cubicBezTo>
                  <a:pt x="204439" y="-5824"/>
                  <a:pt x="392275" y="-30066"/>
                  <a:pt x="668655" y="0"/>
                </a:cubicBezTo>
                <a:cubicBezTo>
                  <a:pt x="957286" y="-376"/>
                  <a:pt x="1203158" y="45046"/>
                  <a:pt x="1364056" y="0"/>
                </a:cubicBezTo>
                <a:cubicBezTo>
                  <a:pt x="1550728" y="-8702"/>
                  <a:pt x="1671920" y="-3421"/>
                  <a:pt x="2005965" y="0"/>
                </a:cubicBezTo>
                <a:cubicBezTo>
                  <a:pt x="2322666" y="-135"/>
                  <a:pt x="2467652" y="-30677"/>
                  <a:pt x="2674620" y="0"/>
                </a:cubicBezTo>
                <a:cubicBezTo>
                  <a:pt x="2674455" y="7408"/>
                  <a:pt x="2674515" y="10716"/>
                  <a:pt x="2674620" y="18288"/>
                </a:cubicBezTo>
                <a:cubicBezTo>
                  <a:pt x="2371053" y="15470"/>
                  <a:pt x="2240924" y="26204"/>
                  <a:pt x="1979219" y="18288"/>
                </a:cubicBezTo>
                <a:cubicBezTo>
                  <a:pt x="1712405" y="9551"/>
                  <a:pt x="1538156" y="12622"/>
                  <a:pt x="1364056" y="18288"/>
                </a:cubicBezTo>
                <a:cubicBezTo>
                  <a:pt x="1249783" y="39943"/>
                  <a:pt x="985576" y="-5190"/>
                  <a:pt x="748894" y="18288"/>
                </a:cubicBezTo>
                <a:cubicBezTo>
                  <a:pt x="476497" y="7820"/>
                  <a:pt x="170842" y="20123"/>
                  <a:pt x="0" y="18288"/>
                </a:cubicBezTo>
                <a:cubicBezTo>
                  <a:pt x="-1620" y="12908"/>
                  <a:pt x="1024" y="6832"/>
                  <a:pt x="0" y="0"/>
                </a:cubicBezTo>
                <a:close/>
              </a:path>
              <a:path w="2674620" h="18288" fill="none" stroke="0" extrusionOk="0">
                <a:moveTo>
                  <a:pt x="0" y="0"/>
                </a:moveTo>
                <a:cubicBezTo>
                  <a:pt x="232099" y="-30512"/>
                  <a:pt x="411137" y="-34014"/>
                  <a:pt x="641909" y="0"/>
                </a:cubicBezTo>
                <a:cubicBezTo>
                  <a:pt x="859586" y="38119"/>
                  <a:pt x="1134207" y="4042"/>
                  <a:pt x="1337310" y="0"/>
                </a:cubicBezTo>
                <a:cubicBezTo>
                  <a:pt x="1567199" y="2223"/>
                  <a:pt x="1786850" y="8560"/>
                  <a:pt x="1979219" y="0"/>
                </a:cubicBezTo>
                <a:cubicBezTo>
                  <a:pt x="2153019" y="-5186"/>
                  <a:pt x="2360582" y="-4792"/>
                  <a:pt x="2674620" y="0"/>
                </a:cubicBezTo>
                <a:cubicBezTo>
                  <a:pt x="2674701" y="6251"/>
                  <a:pt x="2673798" y="9735"/>
                  <a:pt x="2674620" y="18288"/>
                </a:cubicBezTo>
                <a:cubicBezTo>
                  <a:pt x="2399111" y="61308"/>
                  <a:pt x="2147818" y="-25906"/>
                  <a:pt x="1952473" y="18288"/>
                </a:cubicBezTo>
                <a:cubicBezTo>
                  <a:pt x="1782364" y="48296"/>
                  <a:pt x="1427541" y="40602"/>
                  <a:pt x="1257071" y="18288"/>
                </a:cubicBezTo>
                <a:cubicBezTo>
                  <a:pt x="1035614" y="24244"/>
                  <a:pt x="862673" y="27626"/>
                  <a:pt x="615163" y="18288"/>
                </a:cubicBezTo>
                <a:cubicBezTo>
                  <a:pt x="345340" y="-22046"/>
                  <a:pt x="289158" y="22972"/>
                  <a:pt x="0" y="18288"/>
                </a:cubicBezTo>
                <a:cubicBezTo>
                  <a:pt x="1013" y="10844"/>
                  <a:pt x="-1097" y="78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custGeom>
                    <a:avLst/>
                    <a:gdLst>
                      <a:gd name="connsiteX0" fmla="*/ 0 w 2674620"/>
                      <a:gd name="connsiteY0" fmla="*/ 0 h 18288"/>
                      <a:gd name="connsiteX1" fmla="*/ 641909 w 2674620"/>
                      <a:gd name="connsiteY1" fmla="*/ 0 h 18288"/>
                      <a:gd name="connsiteX2" fmla="*/ 1337310 w 2674620"/>
                      <a:gd name="connsiteY2" fmla="*/ 0 h 18288"/>
                      <a:gd name="connsiteX3" fmla="*/ 1979219 w 2674620"/>
                      <a:gd name="connsiteY3" fmla="*/ 0 h 18288"/>
                      <a:gd name="connsiteX4" fmla="*/ 2674620 w 2674620"/>
                      <a:gd name="connsiteY4" fmla="*/ 0 h 18288"/>
                      <a:gd name="connsiteX5" fmla="*/ 2674620 w 2674620"/>
                      <a:gd name="connsiteY5" fmla="*/ 18288 h 18288"/>
                      <a:gd name="connsiteX6" fmla="*/ 1952473 w 2674620"/>
                      <a:gd name="connsiteY6" fmla="*/ 18288 h 18288"/>
                      <a:gd name="connsiteX7" fmla="*/ 1257071 w 2674620"/>
                      <a:gd name="connsiteY7" fmla="*/ 18288 h 18288"/>
                      <a:gd name="connsiteX8" fmla="*/ 615163 w 2674620"/>
                      <a:gd name="connsiteY8" fmla="*/ 18288 h 18288"/>
                      <a:gd name="connsiteX9" fmla="*/ 0 w 2674620"/>
                      <a:gd name="connsiteY9" fmla="*/ 18288 h 18288"/>
                      <a:gd name="connsiteX10" fmla="*/ 0 w 267462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74620" h="18288" fill="none" extrusionOk="0">
                        <a:moveTo>
                          <a:pt x="0" y="0"/>
                        </a:moveTo>
                        <a:cubicBezTo>
                          <a:pt x="223686" y="-27283"/>
                          <a:pt x="416037" y="8041"/>
                          <a:pt x="641909" y="0"/>
                        </a:cubicBezTo>
                        <a:cubicBezTo>
                          <a:pt x="867781" y="-8041"/>
                          <a:pt x="1125885" y="15252"/>
                          <a:pt x="1337310" y="0"/>
                        </a:cubicBezTo>
                        <a:cubicBezTo>
                          <a:pt x="1548735" y="-15252"/>
                          <a:pt x="1809020" y="-2338"/>
                          <a:pt x="1979219" y="0"/>
                        </a:cubicBezTo>
                        <a:cubicBezTo>
                          <a:pt x="2149418" y="2338"/>
                          <a:pt x="2403746" y="-23101"/>
                          <a:pt x="2674620" y="0"/>
                        </a:cubicBezTo>
                        <a:cubicBezTo>
                          <a:pt x="2674874" y="6173"/>
                          <a:pt x="2674321" y="9417"/>
                          <a:pt x="2674620" y="18288"/>
                        </a:cubicBezTo>
                        <a:cubicBezTo>
                          <a:pt x="2384204" y="39407"/>
                          <a:pt x="2124794" y="9377"/>
                          <a:pt x="1952473" y="18288"/>
                        </a:cubicBezTo>
                        <a:cubicBezTo>
                          <a:pt x="1780152" y="27199"/>
                          <a:pt x="1469502" y="9163"/>
                          <a:pt x="1257071" y="18288"/>
                        </a:cubicBezTo>
                        <a:cubicBezTo>
                          <a:pt x="1044640" y="27413"/>
                          <a:pt x="886842" y="49997"/>
                          <a:pt x="615163" y="18288"/>
                        </a:cubicBezTo>
                        <a:cubicBezTo>
                          <a:pt x="343484" y="-13421"/>
                          <a:pt x="280198" y="10146"/>
                          <a:pt x="0" y="18288"/>
                        </a:cubicBezTo>
                        <a:cubicBezTo>
                          <a:pt x="569" y="10806"/>
                          <a:pt x="-314" y="7671"/>
                          <a:pt x="0" y="0"/>
                        </a:cubicBezTo>
                        <a:close/>
                      </a:path>
                      <a:path w="2674620" h="18288" stroke="0" extrusionOk="0">
                        <a:moveTo>
                          <a:pt x="0" y="0"/>
                        </a:moveTo>
                        <a:cubicBezTo>
                          <a:pt x="231855" y="-1293"/>
                          <a:pt x="402066" y="-28662"/>
                          <a:pt x="668655" y="0"/>
                        </a:cubicBezTo>
                        <a:cubicBezTo>
                          <a:pt x="935244" y="28662"/>
                          <a:pt x="1178759" y="24409"/>
                          <a:pt x="1364056" y="0"/>
                        </a:cubicBezTo>
                        <a:cubicBezTo>
                          <a:pt x="1549353" y="-24409"/>
                          <a:pt x="1706883" y="-9273"/>
                          <a:pt x="2005965" y="0"/>
                        </a:cubicBezTo>
                        <a:cubicBezTo>
                          <a:pt x="2305047" y="9273"/>
                          <a:pt x="2446507" y="-22114"/>
                          <a:pt x="2674620" y="0"/>
                        </a:cubicBezTo>
                        <a:cubicBezTo>
                          <a:pt x="2674290" y="6753"/>
                          <a:pt x="2674363" y="10653"/>
                          <a:pt x="2674620" y="18288"/>
                        </a:cubicBezTo>
                        <a:cubicBezTo>
                          <a:pt x="2376619" y="8269"/>
                          <a:pt x="2249009" y="47455"/>
                          <a:pt x="1979219" y="18288"/>
                        </a:cubicBezTo>
                        <a:cubicBezTo>
                          <a:pt x="1709429" y="-10879"/>
                          <a:pt x="1513733" y="36040"/>
                          <a:pt x="1364056" y="18288"/>
                        </a:cubicBezTo>
                        <a:cubicBezTo>
                          <a:pt x="1214379" y="536"/>
                          <a:pt x="982991" y="18989"/>
                          <a:pt x="748894" y="18288"/>
                        </a:cubicBezTo>
                        <a:cubicBezTo>
                          <a:pt x="514797" y="17587"/>
                          <a:pt x="177151" y="-5811"/>
                          <a:pt x="0" y="18288"/>
                        </a:cubicBezTo>
                        <a:cubicBezTo>
                          <a:pt x="-751" y="13461"/>
                          <a:pt x="911" y="7485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185F4C-F207-4B05-A0EB-6E9E99C58FFE}"/>
              </a:ext>
            </a:extLst>
          </p:cNvPr>
          <p:cNvSpPr txBox="1"/>
          <p:nvPr/>
        </p:nvSpPr>
        <p:spPr>
          <a:xfrm>
            <a:off x="473202" y="2807167"/>
            <a:ext cx="2921641" cy="338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b="1"/>
              <a:t>img{ display:inline-block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b="1"/>
              <a:t>         width:100%;</a:t>
            </a:r>
          </a:p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1900" b="1"/>
              <a:t>         height:auto;}</a:t>
            </a:r>
          </a:p>
        </p:txBody>
      </p:sp>
      <p:pic>
        <p:nvPicPr>
          <p:cNvPr id="4" name="Picture 7" descr="an image example">
            <a:extLst>
              <a:ext uri="{FF2B5EF4-FFF2-40B4-BE49-F238E27FC236}">
                <a16:creationId xmlns:a16="http://schemas.microsoft.com/office/drawing/2014/main" id="{460C4D8B-5E73-4B8D-899E-889E51BEC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468" y="910554"/>
            <a:ext cx="2324862" cy="19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 descr="a resized image with aspect ratio kept, height and width are resized at the same scale">
            <a:extLst>
              <a:ext uri="{FF2B5EF4-FFF2-40B4-BE49-F238E27FC236}">
                <a16:creationId xmlns:a16="http://schemas.microsoft.com/office/drawing/2014/main" id="{8D0BF9FA-29A5-44D2-B33C-FB9C49430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5916" y="286313"/>
            <a:ext cx="2839212" cy="23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 descr="a distorted version of the sample image, enlarge more in width than height">
            <a:extLst>
              <a:ext uri="{FF2B5EF4-FFF2-40B4-BE49-F238E27FC236}">
                <a16:creationId xmlns:a16="http://schemas.microsoft.com/office/drawing/2014/main" id="{E4BC1C6E-784F-4E18-9E2E-4BC54176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4468" y="4012290"/>
            <a:ext cx="2324862" cy="19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a distorted version of the sample image, enlarge more in height than width">
            <a:extLst>
              <a:ext uri="{FF2B5EF4-FFF2-40B4-BE49-F238E27FC236}">
                <a16:creationId xmlns:a16="http://schemas.microsoft.com/office/drawing/2014/main" id="{EE566601-4ABC-4218-8CCC-3E0DAB6B1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5916" y="3383096"/>
            <a:ext cx="2839212" cy="23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810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306" name="Rectangle 5530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B5BA44-CDC1-4DA8-848A-AC082F68C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&lt;figure&gt; &amp; &lt;figcaption&gt; Elements</a:t>
            </a:r>
          </a:p>
        </p:txBody>
      </p:sp>
      <p:sp>
        <p:nvSpPr>
          <p:cNvPr id="5530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0CE062BE-7D3B-4E95-A3C8-314A79D8A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en-US" sz="1300"/>
              <a:t>&lt;figure&gt; - a self-contained image unit along with a &lt;figcaption&gt; description.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altLang="en-US" sz="1300"/>
          </a:p>
          <a:p>
            <a:pPr marL="457200" lvl="1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&lt;figure&gt;</a:t>
            </a:r>
          </a:p>
          <a:p>
            <a:pPr marL="800100" lvl="2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 &lt;img src="lighthouseisland.jpg" width="250" height="355" </a:t>
            </a:r>
            <a:b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  alt="Lighthouse Island“&gt;</a:t>
            </a:r>
          </a:p>
          <a:p>
            <a:pPr marL="1314450" lvl="3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&lt;figcaption&gt;  Island Lighthouse, Built in 1870 &lt;/figcaption&gt;</a:t>
            </a:r>
          </a:p>
          <a:p>
            <a:pPr marL="457200" lvl="1" indent="0" eaLnBrk="1" hangingPunct="1">
              <a:spcBef>
                <a:spcPct val="0"/>
              </a:spcBef>
              <a:buNone/>
            </a:pPr>
            <a:r>
              <a:rPr lang="en-US" altLang="en-US" sz="13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&lt;/figure&gt;</a:t>
            </a:r>
          </a:p>
          <a:p>
            <a:pPr marL="0" indent="0" eaLnBrk="1" hangingPunct="1">
              <a:buFont typeface="Wingdings 2" panose="05020102010507070707" pitchFamily="18" charset="2"/>
              <a:buNone/>
            </a:pPr>
            <a:r>
              <a:rPr lang="en-US" altLang="en-US" sz="1300"/>
              <a:t> </a:t>
            </a:r>
          </a:p>
          <a:p>
            <a:pPr marL="0" indent="0" eaLnBrk="1" hangingPunct="1"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en-US" sz="13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/>
            <a:endParaRPr lang="en-US" altLang="en-US" sz="1300"/>
          </a:p>
        </p:txBody>
      </p:sp>
      <p:pic>
        <p:nvPicPr>
          <p:cNvPr id="55301" name="Picture 4" descr="the output for the code given in this slide">
            <a:extLst>
              <a:ext uri="{FF2B5EF4-FFF2-40B4-BE49-F238E27FC236}">
                <a16:creationId xmlns:a16="http://schemas.microsoft.com/office/drawing/2014/main" id="{B07E47E5-42D8-4650-BAC5-111E1108A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260801"/>
            <a:ext cx="5177790" cy="433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Slide Number Placeholder 3">
            <a:extLst>
              <a:ext uri="{FF2B5EF4-FFF2-40B4-BE49-F238E27FC236}">
                <a16:creationId xmlns:a16="http://schemas.microsoft.com/office/drawing/2014/main" id="{6F6E6A28-A3F9-4F6A-908A-F9A97A9D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E0798D89-465B-4AA2-9BB3-BF2E35E0A814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38</a:t>
            </a:fld>
            <a:endParaRPr lang="en-US" altLang="en-US" sz="1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2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5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330" name="Rectangle 563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03526-76D6-4713-83B9-E1AEE23A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HTML5 &lt;meter&gt; Element</a:t>
            </a:r>
          </a:p>
        </p:txBody>
      </p:sp>
      <p:sp>
        <p:nvSpPr>
          <p:cNvPr id="56332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FD714924-28C3-4864-A107-4466124D6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354013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800"/>
              <a:t>Displays a numeric-valued visual gauge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br>
              <a:rPr lang="en-US" altLang="en-US" sz="800"/>
            </a:b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value="14417" min="0" max="14417"&gt;14417&lt;/meter&gt;14,417 Total Visits&lt;br&gt;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value="7000" min="0" max="14417"&gt;7000&lt;/meter&gt; 7,000 Firefox&lt;br&gt;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value="3800" min="0" max="14417"&gt;3800&lt;/meter&gt; 3,800 Internet Explorer&lt;br&gt;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value="2062" min="0" max="14417"&gt;2062&lt;/meter&gt; 2,062 Chrome&lt;br&gt;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value="1043" min="0" max="14417"&gt;1043&lt;/meter&gt; 1,043 Safari&lt;br&gt;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value="312" min="0" max="14417"&gt;312&lt;/meter&gt; &amp;nbsp;&amp;nbsp; 312 Opera&lt;br&gt;</a:t>
            </a:r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&lt;meter value="200" min="0" max="14417"&gt;200&lt;/meter&gt; &amp;nbsp;&amp;nbsp; 200 other&lt;br&gt;</a:t>
            </a:r>
          </a:p>
          <a:p>
            <a:pPr marL="68263" indent="0" eaLnBrk="1" hangingPunct="1">
              <a:buFont typeface="Wingdings 2" panose="05020102010507070707" pitchFamily="18" charset="2"/>
              <a:buNone/>
            </a:pPr>
            <a:r>
              <a:rPr lang="en-US" altLang="en-US" sz="800"/>
              <a:t> </a:t>
            </a:r>
          </a:p>
          <a:p>
            <a:pPr marL="68263" indent="0" eaLnBrk="1" hangingPunct="1"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263" indent="0" eaLnBrk="1" hangingPunct="1"/>
            <a:endParaRPr lang="en-US" altLang="en-US" sz="800"/>
          </a:p>
        </p:txBody>
      </p:sp>
      <p:pic>
        <p:nvPicPr>
          <p:cNvPr id="56325" name="Picture 4" descr="the output for the code given in this slide">
            <a:extLst>
              <a:ext uri="{FF2B5EF4-FFF2-40B4-BE49-F238E27FC236}">
                <a16:creationId xmlns:a16="http://schemas.microsoft.com/office/drawing/2014/main" id="{07C34585-3C29-4E03-B479-4609D58AA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273745"/>
            <a:ext cx="5177790" cy="4310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0970B83D-464A-48FF-BEFC-BD4362A6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61406A1C-F314-4566-81BE-4A89185B1C8F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39</a:t>
            </a:fld>
            <a:endParaRPr lang="en-US" altLang="en-US" sz="1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6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3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3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0" name="Rectangle 184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84FDD4F-9EC8-461B-80F3-C889735033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4700"/>
              <a:t>CSS Box Model</a:t>
            </a:r>
          </a:p>
        </p:txBody>
      </p:sp>
      <p:sp>
        <p:nvSpPr>
          <p:cNvPr id="184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A3403A00-D535-47E6-876E-91E22C66664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marL="395478" indent="-228600" defTabSz="914400" fontAlgn="auto"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 b="1"/>
              <a:t>Content</a:t>
            </a:r>
          </a:p>
          <a:p>
            <a:pPr marL="41148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/>
              <a:t>Text &amp; child elements in the container</a:t>
            </a:r>
          </a:p>
          <a:p>
            <a:pPr marL="69723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1300" b="1"/>
          </a:p>
          <a:p>
            <a:pPr marL="395478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 b="1"/>
              <a:t>Padding</a:t>
            </a:r>
          </a:p>
          <a:p>
            <a:pPr marL="41148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/>
              <a:t>Area between the content and the border</a:t>
            </a:r>
          </a:p>
          <a:p>
            <a:pPr marL="69723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1300"/>
          </a:p>
          <a:p>
            <a:pPr marL="395478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 b="1"/>
              <a:t>Border</a:t>
            </a:r>
          </a:p>
          <a:p>
            <a:pPr marL="41148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/>
              <a:t>Between the padding </a:t>
            </a:r>
            <a:br>
              <a:rPr lang="en-US" sz="1300"/>
            </a:br>
            <a:r>
              <a:rPr lang="en-US" sz="1300"/>
              <a:t>and the margin</a:t>
            </a:r>
          </a:p>
          <a:p>
            <a:pPr marL="69723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endParaRPr lang="en-US" sz="1300"/>
          </a:p>
          <a:p>
            <a:pPr marL="395478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 b="1"/>
              <a:t>Margin</a:t>
            </a:r>
          </a:p>
          <a:p>
            <a:pPr marL="411480" lvl="1" indent="-228600" defTabSz="914400" fontAlgn="auto">
              <a:spcBef>
                <a:spcPct val="0"/>
              </a:spcBef>
              <a:spcAft>
                <a:spcPts val="0"/>
              </a:spcAft>
              <a:buClr>
                <a:schemeClr val="tx1"/>
              </a:buClr>
              <a:defRPr/>
            </a:pPr>
            <a:r>
              <a:rPr lang="en-US" sz="1300"/>
              <a:t>Empty space between adjacent elements</a:t>
            </a:r>
            <a:br>
              <a:rPr lang="en-US" sz="1300"/>
            </a:br>
            <a:r>
              <a:rPr lang="en-US" sz="1300"/>
              <a:t>	</a:t>
            </a:r>
          </a:p>
        </p:txBody>
      </p:sp>
      <p:pic>
        <p:nvPicPr>
          <p:cNvPr id="7" name="Picture 6" descr="Figure of CSS Box model">
            <a:extLst>
              <a:ext uri="{FF2B5EF4-FFF2-40B4-BE49-F238E27FC236}">
                <a16:creationId xmlns:a16="http://schemas.microsoft.com/office/drawing/2014/main" id="{CF878E35-E3FF-47CC-A42A-19612BEEE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063" r="21436" b="-1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3065B7-8A79-4E28-88EE-A86BBC34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A6493E-0C61-4949-BF7B-226FA9048D8A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354" name="Rectangle 57353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D65EF-CC4F-4477-8A0F-C4369CA3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639520"/>
            <a:ext cx="2571750" cy="1719072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/>
              <a:t>HTML5 &lt;progress&gt; Element</a:t>
            </a:r>
          </a:p>
        </p:txBody>
      </p:sp>
      <p:sp>
        <p:nvSpPr>
          <p:cNvPr id="57356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2573756"/>
            <a:ext cx="2441321" cy="18288"/>
          </a:xfrm>
          <a:custGeom>
            <a:avLst/>
            <a:gdLst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96247 w 2441321"/>
              <a:gd name="connsiteY2" fmla="*/ 0 h 18288"/>
              <a:gd name="connsiteX3" fmla="*/ 1806578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30991 w 2441321"/>
              <a:gd name="connsiteY6" fmla="*/ 18288 h 18288"/>
              <a:gd name="connsiteX7" fmla="*/ 1269487 w 2441321"/>
              <a:gd name="connsiteY7" fmla="*/ 18288 h 18288"/>
              <a:gd name="connsiteX8" fmla="*/ 707983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  <a:gd name="connsiteX0" fmla="*/ 0 w 2441321"/>
              <a:gd name="connsiteY0" fmla="*/ 0 h 18288"/>
              <a:gd name="connsiteX1" fmla="*/ 585917 w 2441321"/>
              <a:gd name="connsiteY1" fmla="*/ 0 h 18288"/>
              <a:gd name="connsiteX2" fmla="*/ 1123008 w 2441321"/>
              <a:gd name="connsiteY2" fmla="*/ 0 h 18288"/>
              <a:gd name="connsiteX3" fmla="*/ 1782164 w 2441321"/>
              <a:gd name="connsiteY3" fmla="*/ 0 h 18288"/>
              <a:gd name="connsiteX4" fmla="*/ 2441321 w 2441321"/>
              <a:gd name="connsiteY4" fmla="*/ 0 h 18288"/>
              <a:gd name="connsiteX5" fmla="*/ 2441321 w 2441321"/>
              <a:gd name="connsiteY5" fmla="*/ 18288 h 18288"/>
              <a:gd name="connsiteX6" fmla="*/ 1879817 w 2441321"/>
              <a:gd name="connsiteY6" fmla="*/ 18288 h 18288"/>
              <a:gd name="connsiteX7" fmla="*/ 1318313 w 2441321"/>
              <a:gd name="connsiteY7" fmla="*/ 18288 h 18288"/>
              <a:gd name="connsiteX8" fmla="*/ 659157 w 2441321"/>
              <a:gd name="connsiteY8" fmla="*/ 18288 h 18288"/>
              <a:gd name="connsiteX9" fmla="*/ 0 w 2441321"/>
              <a:gd name="connsiteY9" fmla="*/ 18288 h 18288"/>
              <a:gd name="connsiteX10" fmla="*/ 0 w 2441321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8288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1188" y="8366"/>
                  <a:pt x="2440365" y="10017"/>
                  <a:pt x="2441321" y="18288"/>
                </a:cubicBezTo>
                <a:cubicBezTo>
                  <a:pt x="2159375" y="49009"/>
                  <a:pt x="2054495" y="45666"/>
                  <a:pt x="1830991" y="18288"/>
                </a:cubicBezTo>
                <a:cubicBezTo>
                  <a:pt x="1615846" y="7509"/>
                  <a:pt x="1521674" y="-5422"/>
                  <a:pt x="1269487" y="18288"/>
                </a:cubicBezTo>
                <a:cubicBezTo>
                  <a:pt x="1019660" y="53960"/>
                  <a:pt x="886911" y="42351"/>
                  <a:pt x="707983" y="18288"/>
                </a:cubicBezTo>
                <a:cubicBezTo>
                  <a:pt x="523434" y="27321"/>
                  <a:pt x="307885" y="34316"/>
                  <a:pt x="0" y="18288"/>
                </a:cubicBezTo>
                <a:cubicBezTo>
                  <a:pt x="-595" y="11182"/>
                  <a:pt x="-5" y="6307"/>
                  <a:pt x="0" y="0"/>
                </a:cubicBezTo>
                <a:close/>
              </a:path>
              <a:path w="2441321" h="18288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666" y="6144"/>
                  <a:pt x="2441358" y="10525"/>
                  <a:pt x="2441321" y="18288"/>
                </a:cubicBezTo>
                <a:cubicBezTo>
                  <a:pt x="2180658" y="18322"/>
                  <a:pt x="2084222" y="5934"/>
                  <a:pt x="1879817" y="18288"/>
                </a:cubicBezTo>
                <a:cubicBezTo>
                  <a:pt x="1668182" y="16222"/>
                  <a:pt x="1551159" y="-6477"/>
                  <a:pt x="1318313" y="18288"/>
                </a:cubicBezTo>
                <a:cubicBezTo>
                  <a:pt x="1059871" y="56395"/>
                  <a:pt x="901959" y="23831"/>
                  <a:pt x="659157" y="18288"/>
                </a:cubicBezTo>
                <a:cubicBezTo>
                  <a:pt x="444692" y="28483"/>
                  <a:pt x="245032" y="39882"/>
                  <a:pt x="0" y="18288"/>
                </a:cubicBezTo>
                <a:cubicBezTo>
                  <a:pt x="-11" y="10485"/>
                  <a:pt x="-221" y="3288"/>
                  <a:pt x="0" y="0"/>
                </a:cubicBezTo>
                <a:close/>
              </a:path>
              <a:path w="2441321" h="18288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440" y="8687"/>
                  <a:pt x="2440452" y="9944"/>
                  <a:pt x="2441321" y="18288"/>
                </a:cubicBezTo>
                <a:cubicBezTo>
                  <a:pt x="2149099" y="27348"/>
                  <a:pt x="2027305" y="56470"/>
                  <a:pt x="1830991" y="18288"/>
                </a:cubicBezTo>
                <a:cubicBezTo>
                  <a:pt x="1614571" y="-18764"/>
                  <a:pt x="1500998" y="10727"/>
                  <a:pt x="1269487" y="18288"/>
                </a:cubicBezTo>
                <a:cubicBezTo>
                  <a:pt x="1042399" y="37834"/>
                  <a:pt x="927922" y="45822"/>
                  <a:pt x="707983" y="18288"/>
                </a:cubicBezTo>
                <a:cubicBezTo>
                  <a:pt x="502575" y="-5380"/>
                  <a:pt x="350393" y="34499"/>
                  <a:pt x="0" y="18288"/>
                </a:cubicBezTo>
                <a:cubicBezTo>
                  <a:pt x="-394" y="12154"/>
                  <a:pt x="907" y="668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8288"/>
                      <a:gd name="connsiteX1" fmla="*/ 585917 w 2441321"/>
                      <a:gd name="connsiteY1" fmla="*/ 0 h 18288"/>
                      <a:gd name="connsiteX2" fmla="*/ 1196247 w 2441321"/>
                      <a:gd name="connsiteY2" fmla="*/ 0 h 18288"/>
                      <a:gd name="connsiteX3" fmla="*/ 1806578 w 2441321"/>
                      <a:gd name="connsiteY3" fmla="*/ 0 h 18288"/>
                      <a:gd name="connsiteX4" fmla="*/ 2441321 w 2441321"/>
                      <a:gd name="connsiteY4" fmla="*/ 0 h 18288"/>
                      <a:gd name="connsiteX5" fmla="*/ 2441321 w 2441321"/>
                      <a:gd name="connsiteY5" fmla="*/ 18288 h 18288"/>
                      <a:gd name="connsiteX6" fmla="*/ 1830991 w 2441321"/>
                      <a:gd name="connsiteY6" fmla="*/ 18288 h 18288"/>
                      <a:gd name="connsiteX7" fmla="*/ 1269487 w 2441321"/>
                      <a:gd name="connsiteY7" fmla="*/ 18288 h 18288"/>
                      <a:gd name="connsiteX8" fmla="*/ 707983 w 2441321"/>
                      <a:gd name="connsiteY8" fmla="*/ 18288 h 18288"/>
                      <a:gd name="connsiteX9" fmla="*/ 0 w 2441321"/>
                      <a:gd name="connsiteY9" fmla="*/ 18288 h 18288"/>
                      <a:gd name="connsiteX10" fmla="*/ 0 w 2441321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8288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1167" y="8655"/>
                          <a:pt x="2440437" y="9975"/>
                          <a:pt x="2441321" y="18288"/>
                        </a:cubicBezTo>
                        <a:cubicBezTo>
                          <a:pt x="2169723" y="30506"/>
                          <a:pt x="2045712" y="39140"/>
                          <a:pt x="1830991" y="18288"/>
                        </a:cubicBezTo>
                        <a:cubicBezTo>
                          <a:pt x="1616270" y="-2564"/>
                          <a:pt x="1505876" y="3949"/>
                          <a:pt x="1269487" y="18288"/>
                        </a:cubicBezTo>
                        <a:cubicBezTo>
                          <a:pt x="1033098" y="32627"/>
                          <a:pt x="908661" y="41191"/>
                          <a:pt x="707983" y="18288"/>
                        </a:cubicBezTo>
                        <a:cubicBezTo>
                          <a:pt x="507305" y="-4615"/>
                          <a:pt x="333592" y="20759"/>
                          <a:pt x="0" y="18288"/>
                        </a:cubicBezTo>
                        <a:cubicBezTo>
                          <a:pt x="-688" y="11716"/>
                          <a:pt x="875" y="6357"/>
                          <a:pt x="0" y="0"/>
                        </a:cubicBezTo>
                        <a:close/>
                      </a:path>
                      <a:path w="2441321" h="18288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735" y="5928"/>
                          <a:pt x="2441551" y="11133"/>
                          <a:pt x="2441321" y="18288"/>
                        </a:cubicBezTo>
                        <a:cubicBezTo>
                          <a:pt x="2166745" y="28773"/>
                          <a:pt x="2078726" y="15476"/>
                          <a:pt x="1879817" y="18288"/>
                        </a:cubicBezTo>
                        <a:cubicBezTo>
                          <a:pt x="1680908" y="21100"/>
                          <a:pt x="1548770" y="-4127"/>
                          <a:pt x="1318313" y="18288"/>
                        </a:cubicBezTo>
                        <a:cubicBezTo>
                          <a:pt x="1087856" y="40703"/>
                          <a:pt x="894613" y="3927"/>
                          <a:pt x="659157" y="18288"/>
                        </a:cubicBezTo>
                        <a:cubicBezTo>
                          <a:pt x="423701" y="32649"/>
                          <a:pt x="246611" y="33975"/>
                          <a:pt x="0" y="18288"/>
                        </a:cubicBezTo>
                        <a:cubicBezTo>
                          <a:pt x="-348" y="10388"/>
                          <a:pt x="-12" y="396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7EB1739B-170B-4FEB-AD35-8948540A9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202" y="2807208"/>
            <a:ext cx="2571750" cy="3410712"/>
          </a:xfrm>
        </p:spPr>
        <p:txBody>
          <a:bodyPr anchor="t">
            <a:normAutofit/>
          </a:bodyPr>
          <a:lstStyle/>
          <a:p>
            <a:pPr marL="354013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900"/>
              <a:t>A bar that depicts a numeric value within a specified range</a:t>
            </a:r>
          </a:p>
          <a:p>
            <a:pPr marL="354013" indent="-285750" eaLnBrk="1" hangingPunct="1"/>
            <a:endParaRPr lang="en-US" altLang="en-US" sz="1900"/>
          </a:p>
          <a:p>
            <a:pPr marL="68263" indent="0" eaLnBrk="1" hangingPunct="1">
              <a:buFont typeface="Wingdings 3" panose="05040102010807070707" pitchFamily="18" charset="2"/>
              <a:buNone/>
            </a:pP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&lt;progress value="5000" max="10000"&gt;5000&lt;/progress&gt; </a:t>
            </a:r>
            <a:b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900" b="1">
                <a:latin typeface="Times New Roman" panose="02020603050405020304" pitchFamily="18" charset="0"/>
                <a:cs typeface="Times New Roman" panose="02020603050405020304" pitchFamily="18" charset="0"/>
              </a:rPr>
              <a:t>Progress Towards Our Goal</a:t>
            </a:r>
          </a:p>
          <a:p>
            <a:pPr marL="68263" indent="0" eaLnBrk="1" hangingPunct="1">
              <a:spcBef>
                <a:spcPct val="0"/>
              </a:spcBef>
              <a:buFont typeface="Wingdings 2" panose="05020102010507070707" pitchFamily="18" charset="2"/>
              <a:buNone/>
            </a:pPr>
            <a:endParaRPr lang="en-US" altLang="en-US" sz="19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263" indent="0" eaLnBrk="1" hangingPunct="1"/>
            <a:endParaRPr lang="en-US" altLang="en-US" sz="1900"/>
          </a:p>
        </p:txBody>
      </p:sp>
      <p:pic>
        <p:nvPicPr>
          <p:cNvPr id="57349" name="Picture 2" descr="the output for the code given in this slide">
            <a:extLst>
              <a:ext uri="{FF2B5EF4-FFF2-40B4-BE49-F238E27FC236}">
                <a16:creationId xmlns:a16="http://schemas.microsoft.com/office/drawing/2014/main" id="{4292D880-AACE-4ED8-89C5-1BE7D399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0722" y="1959801"/>
            <a:ext cx="5177790" cy="29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95C410D8-943E-4CAF-9718-63AEA184A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457950" y="6356350"/>
            <a:ext cx="2057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C40C5D28-571A-4035-8E6B-48001728DAA2}" type="slidenum">
              <a:rPr lang="en-US" altLang="en-US" sz="1900"/>
              <a:pPr>
                <a:lnSpc>
                  <a:spcPct val="90000"/>
                </a:lnSpc>
                <a:spcAft>
                  <a:spcPts val="600"/>
                </a:spcAft>
              </a:pPr>
              <a:t>40</a:t>
            </a:fld>
            <a:endParaRPr lang="en-US" altLang="en-US" sz="1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378" name="Rectangle 5837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870E0C4C-56D2-43DB-8904-DEB364CA05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Checkpoint 4.2</a:t>
            </a:r>
          </a:p>
        </p:txBody>
      </p:sp>
      <p:sp>
        <p:nvSpPr>
          <p:cNvPr id="5838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17CB7279-6222-42DC-8A18-79B6B18E44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rtlCol="0">
            <a:normAutofit/>
          </a:bodyPr>
          <a:lstStyle/>
          <a:p>
            <a:pPr marL="457200" indent="-457200" eaLnBrk="1" fontAlgn="auto" hangingPunct="1">
              <a:buFont typeface="Wingdings" pitchFamily="2" charset="2"/>
              <a:buNone/>
              <a:defRPr/>
            </a:pPr>
            <a:r>
              <a:rPr lang="en-US" sz="1300">
                <a:latin typeface="+mj-lt"/>
              </a:rPr>
              <a:t>1.  Describe the CSS to configure a graphic named circle.jpg to display once in the background of all </a:t>
            </a:r>
            <a:r>
              <a:rPr lang="en-US" sz="1300">
                <a:latin typeface="+mj-lt"/>
                <a:cs typeface="Times New Roman" pitchFamily="18" charset="0"/>
              </a:rPr>
              <a:t>&lt;h1&gt; </a:t>
            </a:r>
            <a:r>
              <a:rPr lang="en-US" sz="1300">
                <a:latin typeface="+mj-lt"/>
              </a:rPr>
              <a:t>elements. Code sample CSS to demonstrate this.</a:t>
            </a:r>
          </a:p>
          <a:p>
            <a:pPr marL="457200" indent="-457200" eaLnBrk="1" fontAlgn="auto" hangingPunct="1">
              <a:buFont typeface="Wingdings" pitchFamily="2" charset="2"/>
              <a:buAutoNum type="arabicPeriod"/>
              <a:defRPr/>
            </a:pPr>
            <a:endParaRPr lang="en-US" sz="1300">
              <a:latin typeface="+mj-lt"/>
            </a:endParaRPr>
          </a:p>
          <a:p>
            <a:pPr marL="457200" indent="-457200" eaLnBrk="1" fontAlgn="auto" hangingPunct="1">
              <a:buFont typeface="Wingdings" pitchFamily="2" charset="2"/>
              <a:buNone/>
              <a:defRPr/>
            </a:pPr>
            <a:r>
              <a:rPr lang="en-US" sz="1300">
                <a:latin typeface="+mj-lt"/>
              </a:rPr>
              <a:t>2.  Describe the CSS that configures a file named bg.gif to repeat vertically down the background of a web page. Code sample CSS to demonstrate this.</a:t>
            </a:r>
          </a:p>
          <a:p>
            <a:pPr marL="457200" indent="-457200" eaLnBrk="1" fontAlgn="auto" hangingPunct="1">
              <a:buFont typeface="Wingdings" pitchFamily="2" charset="2"/>
              <a:buNone/>
              <a:defRPr/>
            </a:pPr>
            <a:endParaRPr lang="en-US" sz="1300">
              <a:latin typeface="+mj-lt"/>
            </a:endParaRPr>
          </a:p>
          <a:p>
            <a:pPr marL="457200" indent="-457200" eaLnBrk="1" fontAlgn="auto" hangingPunct="1">
              <a:buFont typeface="Wingdings 3" pitchFamily="18" charset="2"/>
              <a:buNone/>
              <a:defRPr/>
            </a:pPr>
            <a:r>
              <a:rPr lang="en-US" sz="1300">
                <a:latin typeface="+mj-lt"/>
              </a:rPr>
              <a:t>3. Explain how the browser will render the web page if you use CSS to configure both a background image and a background color.</a:t>
            </a:r>
          </a:p>
          <a:p>
            <a:pPr marL="457200" indent="-457200" eaLnBrk="1" fontAlgn="auto" hangingPunct="1">
              <a:buFont typeface="Wingdings" pitchFamily="2" charset="2"/>
              <a:buNone/>
              <a:defRPr/>
            </a:pPr>
            <a:endParaRPr lang="en-US" sz="1300">
              <a:latin typeface="+mj-lt"/>
            </a:endParaRPr>
          </a:p>
        </p:txBody>
      </p:sp>
      <p:pic>
        <p:nvPicPr>
          <p:cNvPr id="58374" name="Picture 58373" descr="Technological background">
            <a:extLst>
              <a:ext uri="{FF2B5EF4-FFF2-40B4-BE49-F238E27FC236}">
                <a16:creationId xmlns:a16="http://schemas.microsoft.com/office/drawing/2014/main" id="{2DD401D1-5A4D-EC9A-465C-B8778F814A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25" r="32360" b="-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58372" name="Slide Number Placeholder 5">
            <a:extLst>
              <a:ext uri="{FF2B5EF4-FFF2-40B4-BE49-F238E27FC236}">
                <a16:creationId xmlns:a16="http://schemas.microsoft.com/office/drawing/2014/main" id="{C0A51053-8FAE-4D74-ACCE-CA25A94E9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42783179-91CC-48C7-95D9-945D8205A692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41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9" name="Rectangle 102408">
            <a:extLst>
              <a:ext uri="{FF2B5EF4-FFF2-40B4-BE49-F238E27FC236}">
                <a16:creationId xmlns:a16="http://schemas.microsoft.com/office/drawing/2014/main" id="{59719A3D-C737-40BD-A9F1-5E2A0B695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0EB284-F258-47CA-96D4-2A367BB0A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2214" y="1131094"/>
            <a:ext cx="4713470" cy="1488589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000" dirty="0">
                <a:solidFill>
                  <a:srgbClr val="000000"/>
                </a:solidFill>
              </a:rPr>
              <a:t>Favorites Icon</a:t>
            </a:r>
          </a:p>
        </p:txBody>
      </p:sp>
      <p:sp>
        <p:nvSpPr>
          <p:cNvPr id="102411" name="Oval 102410">
            <a:extLst>
              <a:ext uri="{FF2B5EF4-FFF2-40B4-BE49-F238E27FC236}">
                <a16:creationId xmlns:a16="http://schemas.microsoft.com/office/drawing/2014/main" id="{51B487B4-225A-46A6-83D3-A2CC948C6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639" y="2563223"/>
            <a:ext cx="1688684" cy="1750605"/>
          </a:xfrm>
          <a:prstGeom prst="ellipse">
            <a:avLst/>
          </a:prstGeom>
          <a:solidFill>
            <a:srgbClr val="243A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2413" name="Oval 102412">
            <a:extLst>
              <a:ext uri="{FF2B5EF4-FFF2-40B4-BE49-F238E27FC236}">
                <a16:creationId xmlns:a16="http://schemas.microsoft.com/office/drawing/2014/main" id="{EF0068E0-ED29-4438-A358-71D77F57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4511" y="2757530"/>
            <a:ext cx="1467612" cy="1464794"/>
          </a:xfrm>
          <a:prstGeom prst="ellipse">
            <a:avLst/>
          </a:prstGeom>
          <a:solidFill>
            <a:srgbClr val="FFFFFF"/>
          </a:solidFill>
          <a:ln>
            <a:solidFill>
              <a:srgbClr val="243A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02404" name="Picture 4">
            <a:extLst>
              <a:ext uri="{FF2B5EF4-FFF2-40B4-BE49-F238E27FC236}">
                <a16:creationId xmlns:a16="http://schemas.microsoft.com/office/drawing/2014/main" id="{1CA5E003-1740-4615-BC3E-7B5C527CA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</a:blip>
          <a:srcRect l="403" r="1771"/>
          <a:stretch/>
        </p:blipFill>
        <p:spPr bwMode="auto">
          <a:xfrm>
            <a:off x="1102517" y="2804127"/>
            <a:ext cx="1371600" cy="1371600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</p:spPr>
      </p:pic>
      <p:pic>
        <p:nvPicPr>
          <p:cNvPr id="102415" name="Picture 102414">
            <a:extLst>
              <a:ext uri="{FF2B5EF4-FFF2-40B4-BE49-F238E27FC236}">
                <a16:creationId xmlns:a16="http://schemas.microsoft.com/office/drawing/2014/main" id="{071D5281-4C71-4ECC-8D0D-B991115CB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5" t="5243" r="33525" b="36180"/>
          <a:stretch>
            <a:fillRect/>
          </a:stretch>
        </p:blipFill>
        <p:spPr>
          <a:xfrm>
            <a:off x="882943" y="2464151"/>
            <a:ext cx="1920240" cy="1920240"/>
          </a:xfrm>
          <a:custGeom>
            <a:avLst/>
            <a:gdLst>
              <a:gd name="connsiteX0" fmla="*/ 2008598 w 4017196"/>
              <a:gd name="connsiteY0" fmla="*/ 0 h 4017196"/>
              <a:gd name="connsiteX1" fmla="*/ 4017196 w 4017196"/>
              <a:gd name="connsiteY1" fmla="*/ 2008598 h 4017196"/>
              <a:gd name="connsiteX2" fmla="*/ 2008598 w 4017196"/>
              <a:gd name="connsiteY2" fmla="*/ 4017196 h 4017196"/>
              <a:gd name="connsiteX3" fmla="*/ 0 w 4017196"/>
              <a:gd name="connsiteY3" fmla="*/ 2008598 h 4017196"/>
              <a:gd name="connsiteX4" fmla="*/ 2008598 w 4017196"/>
              <a:gd name="connsiteY4" fmla="*/ 0 h 4017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96" h="4017196">
                <a:moveTo>
                  <a:pt x="2008598" y="0"/>
                </a:moveTo>
                <a:cubicBezTo>
                  <a:pt x="3117916" y="0"/>
                  <a:pt x="4017196" y="899280"/>
                  <a:pt x="4017196" y="2008598"/>
                </a:cubicBezTo>
                <a:cubicBezTo>
                  <a:pt x="4017196" y="3117916"/>
                  <a:pt x="3117916" y="4017196"/>
                  <a:pt x="2008598" y="4017196"/>
                </a:cubicBezTo>
                <a:cubicBezTo>
                  <a:pt x="899280" y="4017196"/>
                  <a:pt x="0" y="3117916"/>
                  <a:pt x="0" y="2008598"/>
                </a:cubicBezTo>
                <a:cubicBezTo>
                  <a:pt x="0" y="899280"/>
                  <a:pt x="899280" y="0"/>
                  <a:pt x="2008598" y="0"/>
                </a:cubicBezTo>
                <a:close/>
              </a:path>
            </a:pathLst>
          </a:custGeom>
        </p:spPr>
      </p:pic>
      <p:sp>
        <p:nvSpPr>
          <p:cNvPr id="61443" name="Content Placeholder 2">
            <a:extLst>
              <a:ext uri="{FF2B5EF4-FFF2-40B4-BE49-F238E27FC236}">
                <a16:creationId xmlns:a16="http://schemas.microsoft.com/office/drawing/2014/main" id="{8C89C248-0BC9-44E0-BECA-20EDA2290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2214" y="2778226"/>
            <a:ext cx="4713470" cy="3095523"/>
          </a:xfrm>
        </p:spPr>
        <p:txBody>
          <a:bodyPr anchor="t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rgbClr val="000000"/>
                </a:solidFill>
              </a:rPr>
              <a:t>A square image associated with a web page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500" dirty="0">
              <a:solidFill>
                <a:srgbClr val="00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rgbClr val="000000"/>
                </a:solidFill>
              </a:rPr>
              <a:t>Usually named “favicon.ico”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500" dirty="0">
              <a:solidFill>
                <a:srgbClr val="00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rgbClr val="000000"/>
                </a:solidFill>
              </a:rPr>
              <a:t>May display in the browser address bar,  tab or bookmark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500" dirty="0">
              <a:solidFill>
                <a:srgbClr val="000000"/>
              </a:solidFill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500" dirty="0">
                <a:solidFill>
                  <a:srgbClr val="000000"/>
                </a:solidFill>
              </a:rPr>
              <a:t>Configure with a link tag:</a:t>
            </a:r>
            <a:br>
              <a:rPr lang="en-US" altLang="en-US" sz="1500" dirty="0">
                <a:solidFill>
                  <a:srgbClr val="000000"/>
                </a:solidFill>
              </a:rPr>
            </a:br>
            <a:endParaRPr lang="en-US" altLang="en-US" sz="1500" dirty="0">
              <a:solidFill>
                <a:srgbClr val="000000"/>
              </a:solidFill>
            </a:endParaRPr>
          </a:p>
          <a:p>
            <a:pPr marL="0" indent="0" eaLnBrk="1" hangingPunct="1">
              <a:buNone/>
            </a:pPr>
            <a:r>
              <a:rPr lang="en-US" alt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&lt;link </a:t>
            </a:r>
            <a:r>
              <a:rPr lang="en-US" altLang="en-US" sz="1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alt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="icon" </a:t>
            </a:r>
            <a:r>
              <a:rPr lang="en-US" altLang="en-US" sz="15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href</a:t>
            </a:r>
            <a:r>
              <a:rPr lang="en-US" altLang="en-US" sz="15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="favicon.ico" type="image/x-icon"&gt; 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500" dirty="0">
              <a:solidFill>
                <a:srgbClr val="000000"/>
              </a:solidFill>
            </a:endParaRPr>
          </a:p>
        </p:txBody>
      </p:sp>
      <p:pic>
        <p:nvPicPr>
          <p:cNvPr id="3" name="Picture 6" descr="the output for the code given in this slide">
            <a:extLst>
              <a:ext uri="{FF2B5EF4-FFF2-40B4-BE49-F238E27FC236}">
                <a16:creationId xmlns:a16="http://schemas.microsoft.com/office/drawing/2014/main" id="{FBB2E426-69FB-FC7D-1D6B-1CB4F75B7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1214"/>
            <a:ext cx="5638800" cy="144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473" name="Rectangle 62472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75" name="Freeform: Shape 62474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877832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266B04-370D-4B77-A5A6-F2B32EC9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90525"/>
            <a:ext cx="8182230" cy="15103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fontAlgn="auto">
              <a:spcAft>
                <a:spcPts val="0"/>
              </a:spcAft>
              <a:defRPr/>
            </a:pPr>
            <a:r>
              <a:rPr lang="en-US" sz="5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CSS Sprites</a:t>
            </a:r>
          </a:p>
        </p:txBody>
      </p:sp>
      <p:sp>
        <p:nvSpPr>
          <p:cNvPr id="62477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1753266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68" name="Slide Number Placeholder 3" hidden="1">
            <a:extLst>
              <a:ext uri="{FF2B5EF4-FFF2-40B4-BE49-F238E27FC236}">
                <a16:creationId xmlns:a16="http://schemas.microsoft.com/office/drawing/2014/main" id="{FC9216BE-EAC7-424A-9AA5-1AE8DCD20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141746" y="5684969"/>
            <a:ext cx="1647146" cy="29231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defTabSz="731520">
              <a:spcAft>
                <a:spcPts val="480"/>
              </a:spcAft>
            </a:pPr>
            <a:fld id="{2D55827E-FC6E-4EF9-B371-93B227D6D8CE}" type="slidenum">
              <a:rPr lang="en-US" altLang="en-US" sz="880" kern="1200">
                <a:solidFill>
                  <a:srgbClr val="4D4D4D"/>
                </a:solidFill>
                <a:latin typeface="Times New Roman" panose="02020603050405020304" pitchFamily="18" charset="0"/>
                <a:ea typeface="+mn-ea"/>
                <a:cs typeface="+mn-cs"/>
              </a:rPr>
              <a:pPr defTabSz="731520">
                <a:spcAft>
                  <a:spcPts val="480"/>
                </a:spcAft>
              </a:pPr>
              <a:t>43</a:t>
            </a:fld>
            <a:endParaRPr lang="en-US" altLang="en-US" sz="1100">
              <a:solidFill>
                <a:srgbClr val="4D4D4D"/>
              </a:solidFill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1F3DDA6E-0B79-4220-BE75-BB699BC52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570" y="3067050"/>
            <a:ext cx="3233286" cy="167083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689A6F-F69A-4F70-B862-2AEB495E2C2F}"/>
              </a:ext>
            </a:extLst>
          </p:cNvPr>
          <p:cNvSpPr txBox="1"/>
          <p:nvPr/>
        </p:nvSpPr>
        <p:spPr>
          <a:xfrm>
            <a:off x="1032543" y="5877143"/>
            <a:ext cx="7076627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31520">
              <a:spcAft>
                <a:spcPts val="600"/>
              </a:spcAft>
            </a:pPr>
            <a:r>
              <a:rPr lang="en-US" sz="88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Source: https://www.pngitem.com/download/TbRwT_social-media-marketing-icon-transparent-background-social-media/</a:t>
            </a:r>
            <a:endParaRPr lang="en-US" sz="110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6A906DD-1A6F-B388-135E-06840C4FA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76800" y="3047999"/>
            <a:ext cx="4038600" cy="2743201"/>
          </a:xfrm>
        </p:spPr>
        <p:txBody>
          <a:bodyPr wrap="square" anchor="t">
            <a:normAutofit/>
          </a:bodyPr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An image file that contains multiple small graphics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To optimize the use of multiple icon or small images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1800" dirty="0"/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/>
              <a:t>To save overhead by reducing the number of http requests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594" name="Rectangle 6759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B8EE5-38BB-4769-9BB1-75F7E5FFC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opacity Property</a:t>
            </a:r>
          </a:p>
        </p:txBody>
      </p:sp>
      <p:sp>
        <p:nvSpPr>
          <p:cNvPr id="6759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7A2DC9B7-A40C-477B-AB31-4EF0757FC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Control the opacity of an entire element</a:t>
            </a:r>
            <a:endParaRPr lang="en-US" altLang="en-US" sz="1800"/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800"/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800" dirty="0"/>
              <a:t>opacity range : [0, 1]</a:t>
            </a:r>
            <a:endParaRPr lang="en-US" altLang="en-US" sz="1800"/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en-US"/>
              <a:t> - completely opaque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/>
              <a:t> - completely transparent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endParaRPr lang="en-US" altLang="en-US"/>
          </a:p>
          <a:p>
            <a:pPr marL="114300" indent="0">
              <a:spcBef>
                <a:spcPct val="0"/>
              </a:spcBef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h1{ background-color: #FFFFFF;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spcBef>
                <a:spcPct val="0"/>
              </a:spcBef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opacity: 0.6; 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>
              <a:spcBef>
                <a:spcPct val="0"/>
              </a:spcBef>
              <a:buNone/>
            </a:pPr>
            <a:r>
              <a:rPr lang="en-US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}</a:t>
            </a:r>
            <a:endParaRPr lang="en-US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589" name="Picture 2" descr="the output for the code given in this slide">
            <a:extLst>
              <a:ext uri="{FF2B5EF4-FFF2-40B4-BE49-F238E27FC236}">
                <a16:creationId xmlns:a16="http://schemas.microsoft.com/office/drawing/2014/main" id="{98BFFFEE-FA12-4250-88A0-5DE98E364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r="19129" b="-2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8" name="Slide Number Placeholder 3">
            <a:extLst>
              <a:ext uri="{FF2B5EF4-FFF2-40B4-BE49-F238E27FC236}">
                <a16:creationId xmlns:a16="http://schemas.microsoft.com/office/drawing/2014/main" id="{A9502770-DB47-4A14-9EE2-E8A2D97C7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0A2BC2CD-0219-4BBC-B92C-6C9C38AD8669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44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19" name="Rectangle 6861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F49826-0177-45E9-ABF7-CF71CFB43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rgba() Color</a:t>
            </a:r>
          </a:p>
        </p:txBody>
      </p:sp>
      <p:sp>
        <p:nvSpPr>
          <p:cNvPr id="6862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70611-2C08-4F8E-A62F-5A7AAB102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600"/>
              <a:t>red, green, blue &amp; alpha (transparency) components</a:t>
            </a:r>
          </a:p>
          <a:p>
            <a:pPr marL="886968" lvl="2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600"/>
              <a:t>alpha value range: [</a:t>
            </a:r>
            <a:r>
              <a:rPr lang="en-US" sz="1600">
                <a:latin typeface="Times New Roman" pitchFamily="18" charset="0"/>
                <a:cs typeface="Times New Roman" pitchFamily="18" charset="0"/>
              </a:rPr>
              <a:t>0, 1] </a:t>
            </a:r>
            <a:r>
              <a:rPr lang="en-US" sz="1600"/>
              <a:t> </a:t>
            </a:r>
          </a:p>
          <a:p>
            <a:pPr marL="886968" lvl="2" eaLnBrk="1" fontAlgn="auto" hangingPunct="1"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600"/>
              <a:t>(0=full transparent,  1=fully opaque)</a:t>
            </a:r>
          </a:p>
          <a:p>
            <a:pPr marL="35560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sz="1600">
              <a:latin typeface="Times New Roman" pitchFamily="18" charset="0"/>
              <a:cs typeface="Times New Roman" pitchFamily="18" charset="0"/>
            </a:endParaRPr>
          </a:p>
          <a:p>
            <a:pPr marL="469900" lvl="1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sz="1600" b="1">
                <a:latin typeface="Times New Roman" pitchFamily="18" charset="0"/>
                <a:cs typeface="Times New Roman" pitchFamily="18" charset="0"/>
              </a:rPr>
              <a:t>	h1 { color: rgba(255, 255, 255, 0.7);}</a:t>
            </a:r>
          </a:p>
          <a:p>
            <a:pPr marL="2241550" lvl="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241550" lvl="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2241550" lvl="5" indent="0"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sz="1600" b="1">
              <a:latin typeface="Times New Roman" pitchFamily="18" charset="0"/>
              <a:cs typeface="Times New Roman" pitchFamily="18" charset="0"/>
            </a:endParaRPr>
          </a:p>
          <a:p>
            <a:pPr marL="527050" indent="-45720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600">
                <a:latin typeface="+mj-lt"/>
                <a:cs typeface="Times New Roman" pitchFamily="18" charset="0"/>
              </a:rPr>
              <a:t>Shall I use opacity or rgba()?</a:t>
            </a:r>
          </a:p>
        </p:txBody>
      </p:sp>
      <p:pic>
        <p:nvPicPr>
          <p:cNvPr id="68614" name="Picture 3" descr="the output for the code given in this slide">
            <a:extLst>
              <a:ext uri="{FF2B5EF4-FFF2-40B4-BE49-F238E27FC236}">
                <a16:creationId xmlns:a16="http://schemas.microsoft.com/office/drawing/2014/main" id="{22E77FA2-30D6-417A-A544-60406C5669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8" r="17655" b="-2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933D8216-4B73-4FF4-9599-6D8EF54A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F233F322-9AF7-4184-9B9A-7CEF37E4BAB6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45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666" name="Rectangle 706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F4EDD782-EC2E-4756-8D7E-925309FEAE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rtlCol="0" anchor="b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700"/>
              <a:t>Summary</a:t>
            </a:r>
          </a:p>
        </p:txBody>
      </p:sp>
      <p:sp>
        <p:nvSpPr>
          <p:cNvPr id="7066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5DEF542D-492A-4FAC-A243-C28D1E4C394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80060" y="2872899"/>
            <a:ext cx="3182691" cy="3320668"/>
          </a:xfrm>
        </p:spPr>
        <p:txBody>
          <a:bodyPr>
            <a:normAutofit/>
          </a:bodyPr>
          <a:lstStyle/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200">
                <a:cs typeface="Times New Roman" panose="02020603050405020304" pitchFamily="18" charset="0"/>
              </a:rPr>
              <a:t>This chapter introduced the use of visual elements and graphics on web pages. </a:t>
            </a:r>
            <a:br>
              <a:rPr lang="en-US" altLang="en-US" sz="1200">
                <a:cs typeface="Times New Roman" panose="02020603050405020304" pitchFamily="18" charset="0"/>
              </a:rPr>
            </a:br>
            <a:endParaRPr lang="en-US" altLang="en-US" sz="12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200">
                <a:cs typeface="Times New Roman" panose="02020603050405020304" pitchFamily="18" charset="0"/>
              </a:rPr>
              <a:t>As you continue to create web pages, look back at the guidelines and accessibility issues related to graphics. </a:t>
            </a: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endParaRPr lang="en-US" altLang="en-US" sz="12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200">
                <a:cs typeface="Times New Roman" panose="02020603050405020304" pitchFamily="18" charset="0"/>
              </a:rPr>
              <a:t>The number one reason for visitors to leave web pages is too long of a download time.  When using images, be careful to minimize this issue. </a:t>
            </a:r>
            <a:br>
              <a:rPr lang="en-US" altLang="en-US" sz="1200">
                <a:cs typeface="Times New Roman" panose="02020603050405020304" pitchFamily="18" charset="0"/>
              </a:rPr>
            </a:br>
            <a:endParaRPr lang="en-US" altLang="en-US" sz="1200">
              <a:cs typeface="Times New Roman" panose="02020603050405020304" pitchFamily="18" charset="0"/>
            </a:endParaRPr>
          </a:p>
          <a:p>
            <a:pPr marL="368300" indent="-285750" eaLnBrk="1" hangingPunct="1">
              <a:buFont typeface="Wingdings" panose="05000000000000000000" pitchFamily="2" charset="2"/>
              <a:buChar char="§"/>
            </a:pPr>
            <a:r>
              <a:rPr lang="en-US" altLang="en-US" sz="1200">
                <a:cs typeface="Times New Roman" panose="02020603050405020304" pitchFamily="18" charset="0"/>
              </a:rPr>
              <a:t>Provide alternatives to images (such as text links) and use the alt attribute on your pages.</a:t>
            </a:r>
          </a:p>
        </p:txBody>
      </p:sp>
      <p:pic>
        <p:nvPicPr>
          <p:cNvPr id="70662" name="Picture 70661" descr="Exclamation mark on a yellow background">
            <a:extLst>
              <a:ext uri="{FF2B5EF4-FFF2-40B4-BE49-F238E27FC236}">
                <a16:creationId xmlns:a16="http://schemas.microsoft.com/office/drawing/2014/main" id="{A027AED7-F46D-FB75-E166-CE6210DAF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8" r="15331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0660" name="Slide Number Placeholder 5">
            <a:extLst>
              <a:ext uri="{FF2B5EF4-FFF2-40B4-BE49-F238E27FC236}">
                <a16:creationId xmlns:a16="http://schemas.microsoft.com/office/drawing/2014/main" id="{D235E966-5248-4C81-B7EE-1643A50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7829550" y="6356350"/>
            <a:ext cx="6858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fld id="{0AEDEDA3-102A-4881-B9DB-639E32DC29EB}" type="slidenum">
              <a:rPr lang="en-US" altLang="en-US" sz="19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46</a:t>
            </a:fld>
            <a:endParaRPr lang="en-US" altLang="en-US" sz="19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7" name="Rectangle 2048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82" name="Title 1">
            <a:extLst>
              <a:ext uri="{FF2B5EF4-FFF2-40B4-BE49-F238E27FC236}">
                <a16:creationId xmlns:a16="http://schemas.microsoft.com/office/drawing/2014/main" id="{874F56CE-E115-49B3-BCA8-A5C26A9CE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 fontAlgn="auto">
              <a:spcAft>
                <a:spcPts val="0"/>
              </a:spcAft>
              <a:defRPr/>
            </a:pPr>
            <a:r>
              <a:rPr lang="en-US" sz="4700"/>
              <a:t>Box model - margin</a:t>
            </a:r>
          </a:p>
        </p:txBody>
      </p:sp>
      <p:sp>
        <p:nvSpPr>
          <p:cNvPr id="2048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  <a:gd name="connsiteX0" fmla="*/ 0 w 2606040"/>
              <a:gd name="connsiteY0" fmla="*/ 0 h 18288"/>
              <a:gd name="connsiteX1" fmla="*/ 599389 w 2606040"/>
              <a:gd name="connsiteY1" fmla="*/ 0 h 18288"/>
              <a:gd name="connsiteX2" fmla="*/ 1303020 w 2606040"/>
              <a:gd name="connsiteY2" fmla="*/ 0 h 18288"/>
              <a:gd name="connsiteX3" fmla="*/ 1876349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80590 w 2606040"/>
              <a:gd name="connsiteY6" fmla="*/ 18288 h 18288"/>
              <a:gd name="connsiteX7" fmla="*/ 1276960 w 2606040"/>
              <a:gd name="connsiteY7" fmla="*/ 18288 h 18288"/>
              <a:gd name="connsiteX8" fmla="*/ 65151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11079" y="-22080"/>
                  <a:pt x="479378" y="-26537"/>
                  <a:pt x="625450" y="0"/>
                </a:cubicBezTo>
                <a:cubicBezTo>
                  <a:pt x="925937" y="-4758"/>
                  <a:pt x="973176" y="15739"/>
                  <a:pt x="1224839" y="0"/>
                </a:cubicBezTo>
                <a:cubicBezTo>
                  <a:pt x="1479663" y="-11328"/>
                  <a:pt x="1566636" y="18697"/>
                  <a:pt x="1824228" y="0"/>
                </a:cubicBezTo>
                <a:cubicBezTo>
                  <a:pt x="2086799" y="-72665"/>
                  <a:pt x="2306223" y="-891"/>
                  <a:pt x="2606040" y="0"/>
                </a:cubicBezTo>
                <a:cubicBezTo>
                  <a:pt x="2606645" y="4461"/>
                  <a:pt x="2607031" y="13181"/>
                  <a:pt x="2606040" y="18288"/>
                </a:cubicBezTo>
                <a:cubicBezTo>
                  <a:pt x="2260204" y="29342"/>
                  <a:pt x="2175708" y="5614"/>
                  <a:pt x="1902409" y="18288"/>
                </a:cubicBezTo>
                <a:cubicBezTo>
                  <a:pt x="1638502" y="41064"/>
                  <a:pt x="1460923" y="-16269"/>
                  <a:pt x="1276960" y="18288"/>
                </a:cubicBezTo>
                <a:cubicBezTo>
                  <a:pt x="1057717" y="14361"/>
                  <a:pt x="867956" y="2320"/>
                  <a:pt x="677570" y="18288"/>
                </a:cubicBezTo>
                <a:cubicBezTo>
                  <a:pt x="457951" y="33373"/>
                  <a:pt x="189752" y="55388"/>
                  <a:pt x="0" y="18288"/>
                </a:cubicBezTo>
                <a:cubicBezTo>
                  <a:pt x="1586" y="13022"/>
                  <a:pt x="-95" y="4569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72759" y="3236"/>
                  <a:pt x="361166" y="-13413"/>
                  <a:pt x="599389" y="0"/>
                </a:cubicBezTo>
                <a:cubicBezTo>
                  <a:pt x="841226" y="37042"/>
                  <a:pt x="968991" y="14587"/>
                  <a:pt x="1303020" y="0"/>
                </a:cubicBezTo>
                <a:cubicBezTo>
                  <a:pt x="1643101" y="-7120"/>
                  <a:pt x="1717813" y="7213"/>
                  <a:pt x="1876349" y="0"/>
                </a:cubicBezTo>
                <a:cubicBezTo>
                  <a:pt x="2036762" y="-14138"/>
                  <a:pt x="2426397" y="-4451"/>
                  <a:pt x="2606040" y="0"/>
                </a:cubicBezTo>
                <a:cubicBezTo>
                  <a:pt x="2606314" y="8448"/>
                  <a:pt x="2606550" y="14527"/>
                  <a:pt x="2606040" y="18288"/>
                </a:cubicBezTo>
                <a:cubicBezTo>
                  <a:pt x="2344840" y="2643"/>
                  <a:pt x="2192043" y="7399"/>
                  <a:pt x="1980590" y="18288"/>
                </a:cubicBezTo>
                <a:cubicBezTo>
                  <a:pt x="1783984" y="-9745"/>
                  <a:pt x="1487673" y="45908"/>
                  <a:pt x="1276960" y="18288"/>
                </a:cubicBezTo>
                <a:cubicBezTo>
                  <a:pt x="1088134" y="-41257"/>
                  <a:pt x="877974" y="49968"/>
                  <a:pt x="651510" y="18288"/>
                </a:cubicBezTo>
                <a:cubicBezTo>
                  <a:pt x="430798" y="-27764"/>
                  <a:pt x="132889" y="-33467"/>
                  <a:pt x="0" y="18288"/>
                </a:cubicBezTo>
                <a:cubicBezTo>
                  <a:pt x="212" y="10845"/>
                  <a:pt x="-833" y="6193"/>
                  <a:pt x="0" y="0"/>
                </a:cubicBezTo>
                <a:close/>
              </a:path>
              <a:path w="2606040" h="18288" fill="none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27712" y="6878"/>
                  <a:pt x="971143" y="7084"/>
                  <a:pt x="1224839" y="0"/>
                </a:cubicBezTo>
                <a:cubicBezTo>
                  <a:pt x="1477775" y="-16815"/>
                  <a:pt x="1569904" y="19146"/>
                  <a:pt x="1824228" y="0"/>
                </a:cubicBezTo>
                <a:cubicBezTo>
                  <a:pt x="2055206" y="24867"/>
                  <a:pt x="2317192" y="-62872"/>
                  <a:pt x="2606040" y="0"/>
                </a:cubicBezTo>
                <a:cubicBezTo>
                  <a:pt x="2606166" y="3680"/>
                  <a:pt x="2606905" y="11461"/>
                  <a:pt x="2606040" y="18288"/>
                </a:cubicBezTo>
                <a:cubicBezTo>
                  <a:pt x="2234648" y="26976"/>
                  <a:pt x="2180202" y="-10361"/>
                  <a:pt x="1902409" y="18288"/>
                </a:cubicBezTo>
                <a:cubicBezTo>
                  <a:pt x="1635562" y="47194"/>
                  <a:pt x="1477339" y="4794"/>
                  <a:pt x="1276960" y="18288"/>
                </a:cubicBezTo>
                <a:cubicBezTo>
                  <a:pt x="1058094" y="66922"/>
                  <a:pt x="904206" y="-20636"/>
                  <a:pt x="677570" y="18288"/>
                </a:cubicBezTo>
                <a:cubicBezTo>
                  <a:pt x="485746" y="14713"/>
                  <a:pt x="195925" y="33005"/>
                  <a:pt x="0" y="18288"/>
                </a:cubicBezTo>
                <a:cubicBezTo>
                  <a:pt x="1168" y="12774"/>
                  <a:pt x="-229" y="374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606040"/>
                      <a:gd name="connsiteY0" fmla="*/ 0 h 18288"/>
                      <a:gd name="connsiteX1" fmla="*/ 625450 w 2606040"/>
                      <a:gd name="connsiteY1" fmla="*/ 0 h 18288"/>
                      <a:gd name="connsiteX2" fmla="*/ 1224839 w 2606040"/>
                      <a:gd name="connsiteY2" fmla="*/ 0 h 18288"/>
                      <a:gd name="connsiteX3" fmla="*/ 1824228 w 2606040"/>
                      <a:gd name="connsiteY3" fmla="*/ 0 h 18288"/>
                      <a:gd name="connsiteX4" fmla="*/ 2606040 w 2606040"/>
                      <a:gd name="connsiteY4" fmla="*/ 0 h 18288"/>
                      <a:gd name="connsiteX5" fmla="*/ 2606040 w 2606040"/>
                      <a:gd name="connsiteY5" fmla="*/ 18288 h 18288"/>
                      <a:gd name="connsiteX6" fmla="*/ 1902409 w 2606040"/>
                      <a:gd name="connsiteY6" fmla="*/ 18288 h 18288"/>
                      <a:gd name="connsiteX7" fmla="*/ 1276960 w 2606040"/>
                      <a:gd name="connsiteY7" fmla="*/ 18288 h 18288"/>
                      <a:gd name="connsiteX8" fmla="*/ 677570 w 2606040"/>
                      <a:gd name="connsiteY8" fmla="*/ 18288 h 18288"/>
                      <a:gd name="connsiteX9" fmla="*/ 0 w 2606040"/>
                      <a:gd name="connsiteY9" fmla="*/ 18288 h 18288"/>
                      <a:gd name="connsiteX10" fmla="*/ 0 w 2606040"/>
                      <a:gd name="connsiteY10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606040" h="18288" fill="none" extrusionOk="0">
                        <a:moveTo>
                          <a:pt x="0" y="0"/>
                        </a:moveTo>
                        <a:cubicBezTo>
                          <a:pt x="266776" y="-600"/>
                          <a:pt x="322756" y="3201"/>
                          <a:pt x="625450" y="0"/>
                        </a:cubicBezTo>
                        <a:cubicBezTo>
                          <a:pt x="928144" y="-3201"/>
                          <a:pt x="968141" y="9269"/>
                          <a:pt x="1224839" y="0"/>
                        </a:cubicBezTo>
                        <a:cubicBezTo>
                          <a:pt x="1481537" y="-9269"/>
                          <a:pt x="1569059" y="21947"/>
                          <a:pt x="1824228" y="0"/>
                        </a:cubicBezTo>
                        <a:cubicBezTo>
                          <a:pt x="2079397" y="-21947"/>
                          <a:pt x="2326053" y="-10194"/>
                          <a:pt x="2606040" y="0"/>
                        </a:cubicBezTo>
                        <a:cubicBezTo>
                          <a:pt x="2605462" y="4771"/>
                          <a:pt x="2606793" y="12323"/>
                          <a:pt x="2606040" y="18288"/>
                        </a:cubicBezTo>
                        <a:cubicBezTo>
                          <a:pt x="2256758" y="31410"/>
                          <a:pt x="2173673" y="-12878"/>
                          <a:pt x="1902409" y="18288"/>
                        </a:cubicBezTo>
                        <a:cubicBezTo>
                          <a:pt x="1631145" y="49454"/>
                          <a:pt x="1461378" y="5466"/>
                          <a:pt x="1276960" y="18288"/>
                        </a:cubicBezTo>
                        <a:cubicBezTo>
                          <a:pt x="1092542" y="31110"/>
                          <a:pt x="890442" y="13213"/>
                          <a:pt x="677570" y="18288"/>
                        </a:cubicBezTo>
                        <a:cubicBezTo>
                          <a:pt x="464698" y="23364"/>
                          <a:pt x="187648" y="35837"/>
                          <a:pt x="0" y="18288"/>
                        </a:cubicBezTo>
                        <a:cubicBezTo>
                          <a:pt x="841" y="12879"/>
                          <a:pt x="-726" y="3977"/>
                          <a:pt x="0" y="0"/>
                        </a:cubicBezTo>
                        <a:close/>
                      </a:path>
                      <a:path w="2606040" h="18288" stroke="0" extrusionOk="0">
                        <a:moveTo>
                          <a:pt x="0" y="0"/>
                        </a:moveTo>
                        <a:cubicBezTo>
                          <a:pt x="197231" y="3803"/>
                          <a:pt x="358914" y="-9291"/>
                          <a:pt x="599389" y="0"/>
                        </a:cubicBezTo>
                        <a:cubicBezTo>
                          <a:pt x="839864" y="9291"/>
                          <a:pt x="979371" y="8509"/>
                          <a:pt x="1303020" y="0"/>
                        </a:cubicBezTo>
                        <a:cubicBezTo>
                          <a:pt x="1626669" y="-8509"/>
                          <a:pt x="1726300" y="7440"/>
                          <a:pt x="1876349" y="0"/>
                        </a:cubicBezTo>
                        <a:cubicBezTo>
                          <a:pt x="2026398" y="-7440"/>
                          <a:pt x="2430712" y="17957"/>
                          <a:pt x="2606040" y="0"/>
                        </a:cubicBezTo>
                        <a:cubicBezTo>
                          <a:pt x="2605426" y="8857"/>
                          <a:pt x="2606544" y="13619"/>
                          <a:pt x="2606040" y="18288"/>
                        </a:cubicBezTo>
                        <a:cubicBezTo>
                          <a:pt x="2393024" y="2241"/>
                          <a:pt x="2191161" y="39259"/>
                          <a:pt x="1980590" y="18288"/>
                        </a:cubicBezTo>
                        <a:cubicBezTo>
                          <a:pt x="1770019" y="-2683"/>
                          <a:pt x="1476440" y="36114"/>
                          <a:pt x="1276960" y="18288"/>
                        </a:cubicBezTo>
                        <a:cubicBezTo>
                          <a:pt x="1077480" y="463"/>
                          <a:pt x="880988" y="42125"/>
                          <a:pt x="651510" y="18288"/>
                        </a:cubicBezTo>
                        <a:cubicBezTo>
                          <a:pt x="422032" y="-5549"/>
                          <a:pt x="130744" y="-1947"/>
                          <a:pt x="0" y="18288"/>
                        </a:cubicBezTo>
                        <a:cubicBezTo>
                          <a:pt x="-487" y="10816"/>
                          <a:pt x="-839" y="60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3" name="Content Placeholder 2">
            <a:extLst>
              <a:ext uri="{FF2B5EF4-FFF2-40B4-BE49-F238E27FC236}">
                <a16:creationId xmlns:a16="http://schemas.microsoft.com/office/drawing/2014/main" id="{17A47D49-2D7B-4E66-A803-0901F9F554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0060" y="2872899"/>
            <a:ext cx="3182691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 defTabSz="914400"/>
            <a:r>
              <a:rPr lang="en-US" altLang="en-US" sz="1200"/>
              <a:t>Empty space between the adjacent elements</a:t>
            </a:r>
          </a:p>
          <a:p>
            <a:pPr lvl="1" indent="-228600" defTabSz="914400"/>
            <a:endParaRPr lang="en-US" altLang="en-US" sz="1200"/>
          </a:p>
          <a:p>
            <a:pPr lvl="1" indent="-228600" defTabSz="914400"/>
            <a:r>
              <a:rPr lang="en-US" altLang="en-US" sz="1200"/>
              <a:t>Related properties:</a:t>
            </a:r>
          </a:p>
          <a:p>
            <a:pPr lvl="2" indent="-228600" defTabSz="914400"/>
            <a:r>
              <a:rPr lang="en-US" altLang="en-US" sz="1200"/>
              <a:t>margin-top, margin-right, margin-left, margin-bottom</a:t>
            </a:r>
          </a:p>
          <a:p>
            <a:pPr lvl="2" indent="-228600" defTabSz="914400"/>
            <a:r>
              <a:rPr lang="en-US" altLang="en-US" sz="1200"/>
              <a:t>margin(shorthand)</a:t>
            </a:r>
          </a:p>
          <a:p>
            <a:pPr indent="-228600" defTabSz="914400"/>
            <a:endParaRPr lang="en-US" altLang="en-US" sz="1200"/>
          </a:p>
          <a:p>
            <a:pPr lvl="1" indent="-228600" defTabSz="914400"/>
            <a:r>
              <a:rPr lang="en-US" altLang="en-US" sz="1200"/>
              <a:t>Examples</a:t>
            </a:r>
          </a:p>
          <a:p>
            <a:pPr marL="914400" lvl="2" indent="-228600" defTabSz="914400"/>
            <a:r>
              <a:rPr lang="en-US" altLang="en-US" sz="1200" b="1"/>
              <a:t>h1 { margin: 0; }</a:t>
            </a:r>
          </a:p>
          <a:p>
            <a:pPr marL="914400" lvl="2" indent="-228600" defTabSz="914400"/>
            <a:r>
              <a:rPr lang="en-US" altLang="en-US" sz="1200" b="1"/>
              <a:t>h1 { margin: 20px 10px; }</a:t>
            </a:r>
          </a:p>
          <a:p>
            <a:pPr marL="914400" lvl="2" indent="-228600" defTabSz="914400"/>
            <a:r>
              <a:rPr lang="en-US" altLang="en-US" sz="1200" b="1"/>
              <a:t>h1 { margin:  10px 30px 20px; }</a:t>
            </a:r>
          </a:p>
          <a:p>
            <a:pPr marL="914400" lvl="2" indent="-228600" defTabSz="914400"/>
            <a:r>
              <a:rPr lang="en-US" altLang="en-US" sz="1200" b="1"/>
              <a:t>h1 { margin:  20px 30px 0 30px; }</a:t>
            </a:r>
          </a:p>
        </p:txBody>
      </p:sp>
      <p:pic>
        <p:nvPicPr>
          <p:cNvPr id="5" name="Picture 4" descr="Figure of CSS Box model">
            <a:extLst>
              <a:ext uri="{FF2B5EF4-FFF2-40B4-BE49-F238E27FC236}">
                <a16:creationId xmlns:a16="http://schemas.microsoft.com/office/drawing/2014/main" id="{ECFA94C1-E416-4A2D-8F78-FA1D598C7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l="18063" r="21436" b="-1"/>
          <a:stretch/>
        </p:blipFill>
        <p:spPr bwMode="auto"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F671C-603E-4E1B-AA95-02A7296D7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29550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90A6493E-0C61-4949-BF7B-226FA9048D8A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056495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A45EC-F618-3750-AE62-73A42DDD1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775" y="609600"/>
            <a:ext cx="3588597" cy="13308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400" dirty="0">
                <a:solidFill>
                  <a:schemeClr val="tx2">
                    <a:satMod val="130000"/>
                  </a:schemeClr>
                </a:solidFill>
              </a:rPr>
              <a:t>margin property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6354E2-196A-D87A-393C-9CA3B44B3AF4}"/>
              </a:ext>
            </a:extLst>
          </p:cNvPr>
          <p:cNvSpPr txBox="1"/>
          <p:nvPr/>
        </p:nvSpPr>
        <p:spPr>
          <a:xfrm>
            <a:off x="852775" y="2194102"/>
            <a:ext cx="3328527" cy="39085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700" b="1" dirty="0"/>
              <a:t>#wrapper{   margin-left: auto;</a:t>
            </a:r>
          </a:p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700" b="1" dirty="0"/>
              <a:t>                     margin-right: auto;</a:t>
            </a:r>
          </a:p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r>
              <a:rPr lang="en-US" sz="1700" b="1" dirty="0"/>
              <a:t>                     width:80%; }</a:t>
            </a:r>
          </a:p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sz="1700" b="1" dirty="0"/>
          </a:p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sz="1700" b="1" dirty="0"/>
          </a:p>
          <a:p>
            <a:pPr eaLnBrk="1" fontAlgn="auto" hangingPunct="1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eaLnBrk="1" fontAlgn="auto" hangingPunct="1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Empty space surrounding an element</a:t>
            </a:r>
          </a:p>
          <a:p>
            <a:pPr eaLnBrk="1" fontAlgn="auto" hangingPunct="1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eaLnBrk="1" fontAlgn="auto" hangingPunct="1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endParaRPr lang="en-US" altLang="en-US" sz="1600" kern="0" dirty="0"/>
          </a:p>
          <a:p>
            <a:pPr eaLnBrk="1" fontAlgn="auto" hangingPunct="1">
              <a:lnSpc>
                <a:spcPct val="70000"/>
              </a:lnSpc>
              <a:spcBef>
                <a:spcPts val="3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altLang="en-US" sz="1600" kern="0" dirty="0"/>
              <a:t>Example: Centering page content</a:t>
            </a:r>
          </a:p>
          <a:p>
            <a:pPr marL="365760" indent="-228600">
              <a:lnSpc>
                <a:spcPct val="90000"/>
              </a:lnSpc>
              <a:spcAft>
                <a:spcPts val="600"/>
              </a:spcAft>
              <a:buClr>
                <a:schemeClr val="tx1">
                  <a:shade val="95000"/>
                </a:schemeClr>
              </a:buClr>
              <a:buFont typeface="Arial" panose="020B0604020202020204" pitchFamily="34" charset="0"/>
              <a:buChar char="•"/>
              <a:defRPr/>
            </a:pPr>
            <a:endParaRPr lang="en-US" sz="1700" b="1" dirty="0"/>
          </a:p>
        </p:txBody>
      </p:sp>
      <p:pic>
        <p:nvPicPr>
          <p:cNvPr id="4" name="Picture 2" descr="a demonstration of centering page content">
            <a:extLst>
              <a:ext uri="{FF2B5EF4-FFF2-40B4-BE49-F238E27FC236}">
                <a16:creationId xmlns:a16="http://schemas.microsoft.com/office/drawing/2014/main" id="{1C161AE9-FADA-D892-230B-2590DE2C76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457" y="1876683"/>
            <a:ext cx="3553238" cy="312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251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625116F-2FBC-453F-A213-B638B735F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58875"/>
            <a:ext cx="8229600" cy="563563"/>
          </a:xfrm>
        </p:spPr>
        <p:txBody>
          <a:bodyPr wrap="square" anchor="ctr">
            <a:normAutofit/>
          </a:bodyPr>
          <a:lstStyle/>
          <a:p>
            <a:pPr algn="r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en-US" dirty="0"/>
              <a:t>Box model - border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781E6AA9-7A73-48AE-8038-0CCB5897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A6493E-0C61-4949-BF7B-226FA9048D8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4" descr="Figure of CSS Box model">
            <a:extLst>
              <a:ext uri="{FF2B5EF4-FFF2-40B4-BE49-F238E27FC236}">
                <a16:creationId xmlns:a16="http://schemas.microsoft.com/office/drawing/2014/main" id="{E1E0616D-B441-44E1-BC07-6E300C478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57200" y="2505895"/>
            <a:ext cx="4038600" cy="324797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C484FF9-AF03-4741-B4B3-42D4D3325930}"/>
              </a:ext>
            </a:extLst>
          </p:cNvPr>
          <p:cNvSpPr txBox="1">
            <a:spLocks/>
          </p:cNvSpPr>
          <p:nvPr/>
        </p:nvSpPr>
        <p:spPr bwMode="auto">
          <a:xfrm>
            <a:off x="4038600" y="2133600"/>
            <a:ext cx="4800600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lvl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Straight lines surrounding the padding of an element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1600" kern="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Related properties: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border-width, border-color, border-style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border-top, border-right, border-border-bottom, border-left;</a:t>
            </a:r>
          </a:p>
          <a:p>
            <a:pPr lvl="2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border(shorthand)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en-US" altLang="en-US" sz="1600" kern="0" dirty="0"/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en-US" altLang="en-US" sz="1600" kern="0" dirty="0"/>
              <a:t>examples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alt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h1 { border: none; }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h1 { border-left : 1px solid red; }</a:t>
            </a:r>
          </a:p>
          <a:p>
            <a:pPr marL="457200" lvl="1" indent="0" eaLnBrk="1" hangingPunct="1">
              <a:lnSpc>
                <a:spcPct val="90000"/>
              </a:lnSpc>
              <a:buNone/>
            </a:pPr>
            <a:r>
              <a:rPr lang="en-US" altLang="en-US" sz="16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h1 { border :  2px dotted #efcdab; }</a:t>
            </a:r>
            <a:r>
              <a:rPr lang="en-US" altLang="en-US" sz="1600" b="1" kern="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70681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610" name="Rectangle 25609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62F3FE-9897-4DB4-A9D2-2C54F022C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3931"/>
            <a:ext cx="2357437" cy="2601119"/>
          </a:xfrm>
        </p:spPr>
        <p:txBody>
          <a:bodyPr rtlCol="0" anchor="t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500"/>
              <a:t>border examples</a:t>
            </a:r>
          </a:p>
        </p:txBody>
      </p:sp>
      <p:pic>
        <p:nvPicPr>
          <p:cNvPr id="25607" name="Graphic 25606" descr="Stop Sign">
            <a:extLst>
              <a:ext uri="{FF2B5EF4-FFF2-40B4-BE49-F238E27FC236}">
                <a16:creationId xmlns:a16="http://schemas.microsoft.com/office/drawing/2014/main" id="{B2107DAC-D2F1-296D-FF6A-1E5A9D553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5900" y="2543970"/>
            <a:ext cx="685800" cy="685800"/>
          </a:xfrm>
          <a:prstGeom prst="rect">
            <a:avLst/>
          </a:prstGeom>
        </p:spPr>
      </p:pic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CA72449C-F07C-4BFC-8A9F-5676E4A91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2399" y="2247594"/>
            <a:ext cx="3886201" cy="2095806"/>
          </a:xfrm>
        </p:spPr>
        <p:txBody>
          <a:bodyPr anchor="ctr">
            <a:normAutofit fontScale="25000" lnSpcReduction="20000"/>
          </a:bodyPr>
          <a:lstStyle/>
          <a:p>
            <a:pPr marL="2368550" lvl="5" indent="0"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h2 { border: 2px solid #ff0000; }</a:t>
            </a:r>
          </a:p>
          <a:p>
            <a:pPr marL="2368550" lvl="5" indent="0"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{ border: 2px solid #ff0000; }</a:t>
            </a:r>
          </a:p>
          <a:p>
            <a:pPr marL="2368550" lvl="5" indent="0"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2368550" lvl="5" indent="0"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&lt;h2&gt; Heading with Border&lt;/h2&gt;</a:t>
            </a:r>
          </a:p>
          <a:p>
            <a:pPr marL="2368550" lvl="5" indent="0">
              <a:buNone/>
            </a:pPr>
            <a:r>
              <a:rPr lang="en-US" alt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&lt;a&gt;This anchor tag has a border&lt;/a&gt;</a:t>
            </a: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 2" panose="05020102010507070707" pitchFamily="18" charset="2"/>
              <a:buChar char=""/>
            </a:pPr>
            <a:endParaRPr lang="en-US" altLang="en-US" sz="1400" dirty="0">
              <a:latin typeface="+mj-lt"/>
            </a:endParaRPr>
          </a:p>
          <a:p>
            <a:pPr marL="403225" lvl="1" indent="0" eaLnBrk="1" hangingPunct="1">
              <a:buNone/>
            </a:pPr>
            <a:endParaRPr lang="en-US" altLang="en-US" sz="1400" dirty="0">
              <a:latin typeface="+mj-lt"/>
            </a:endParaRPr>
          </a:p>
          <a:p>
            <a:pPr marL="639763" lvl="1" indent="-236538" eaLnBrk="1" hangingPunct="1">
              <a:buFont typeface="Verdana" panose="020B0604030504040204" pitchFamily="34" charset="0"/>
              <a:buChar char="◦"/>
            </a:pPr>
            <a:endParaRPr lang="en-US" altLang="en-US" sz="1400" dirty="0">
              <a:latin typeface="+mj-lt"/>
            </a:endParaRPr>
          </a:p>
          <a:p>
            <a:pPr marL="639763" lvl="1" indent="-236538" eaLnBrk="1" hangingPunct="1">
              <a:buFont typeface="Wingdings" panose="05000000000000000000" pitchFamily="2" charset="2"/>
              <a:buNone/>
            </a:pPr>
            <a:br>
              <a:rPr lang="en-US" altLang="en-US" sz="1400" dirty="0">
                <a:latin typeface="+mj-lt"/>
              </a:rPr>
            </a:br>
            <a:br>
              <a:rPr lang="en-US" altLang="en-US" sz="1400" dirty="0">
                <a:latin typeface="+mj-lt"/>
              </a:rPr>
            </a:br>
            <a:endParaRPr lang="en-US" altLang="en-US" sz="1400" dirty="0">
              <a:latin typeface="+mj-lt"/>
            </a:endParaRPr>
          </a:p>
          <a:p>
            <a:pPr marL="639763" lvl="1" indent="-236538" eaLnBrk="1" hangingPunct="1">
              <a:buFont typeface="Wingdings" panose="05000000000000000000" pitchFamily="2" charset="2"/>
              <a:buNone/>
            </a:pPr>
            <a:endParaRPr lang="en-US" altLang="en-US" sz="1400" b="1" dirty="0">
              <a:latin typeface="+mj-lt"/>
              <a:cs typeface="Times New Roman" panose="02020603050405020304" pitchFamily="18" charset="0"/>
            </a:endParaRPr>
          </a:p>
          <a:p>
            <a:pPr marL="639763" lvl="1" indent="-236538" eaLnBrk="1" hangingPunct="1">
              <a:buFont typeface="Wingdings" panose="05000000000000000000" pitchFamily="2" charset="2"/>
              <a:buNone/>
            </a:pPr>
            <a:endParaRPr lang="en-US" altLang="en-US" sz="1400" b="1" dirty="0">
              <a:latin typeface="+mj-lt"/>
              <a:cs typeface="Times New Roman" panose="02020603050405020304" pitchFamily="18" charset="0"/>
            </a:endParaRPr>
          </a:p>
          <a:p>
            <a:pPr marL="639763" lvl="1" indent="-236538" eaLnBrk="1" hangingPunct="1">
              <a:buFont typeface="Wingdings" panose="05000000000000000000" pitchFamily="2" charset="2"/>
              <a:buNone/>
            </a:pPr>
            <a:endParaRPr lang="en-US" altLang="en-US" sz="1400" b="1" dirty="0">
              <a:latin typeface="+mj-lt"/>
              <a:cs typeface="Times New Roman" panose="02020603050405020304" pitchFamily="18" charset="0"/>
            </a:endParaRPr>
          </a:p>
          <a:p>
            <a:pPr marL="639763" lvl="1" indent="-236538" eaLnBrk="1" hangingPunct="1">
              <a:buFont typeface="Wingdings" panose="05000000000000000000" pitchFamily="2" charset="2"/>
              <a:buNone/>
            </a:pPr>
            <a:r>
              <a:rPr lang="en-US" altLang="en-US" sz="1400" b="1" dirty="0">
                <a:latin typeface="+mj-lt"/>
                <a:cs typeface="Times New Roman" panose="02020603050405020304" pitchFamily="18" charset="0"/>
              </a:rPr>
              <a:t>			</a:t>
            </a:r>
            <a:endParaRPr lang="en-US" altLang="en-US" sz="1400" dirty="0">
              <a:latin typeface="+mj-lt"/>
            </a:endParaRPr>
          </a:p>
          <a:p>
            <a:pPr marL="365125" indent="-282575" eaLnBrk="1" hangingPunct="1">
              <a:buFont typeface="Wingdings" panose="05000000000000000000" pitchFamily="2" charset="2"/>
              <a:buNone/>
            </a:pPr>
            <a:endParaRPr lang="en-US" altLang="en-US" sz="1400" dirty="0">
              <a:latin typeface="+mj-lt"/>
            </a:endParaRPr>
          </a:p>
        </p:txBody>
      </p:sp>
      <p:pic>
        <p:nvPicPr>
          <p:cNvPr id="2" name="Picture 4" descr="the output for the given code in this slide">
            <a:extLst>
              <a:ext uri="{FF2B5EF4-FFF2-40B4-BE49-F238E27FC236}">
                <a16:creationId xmlns:a16="http://schemas.microsoft.com/office/drawing/2014/main" id="{E1A88C57-8A4A-1BFF-3CB2-336743257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610406"/>
            <a:ext cx="68373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143" name="Rectangle 91142">
            <a:extLst>
              <a:ext uri="{FF2B5EF4-FFF2-40B4-BE49-F238E27FC236}">
                <a16:creationId xmlns:a16="http://schemas.microsoft.com/office/drawing/2014/main" id="{B14C2221-2B8C-494D-9442-F812DF4E8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Title 1">
            <a:extLst>
              <a:ext uri="{FF2B5EF4-FFF2-40B4-BE49-F238E27FC236}">
                <a16:creationId xmlns:a16="http://schemas.microsoft.com/office/drawing/2014/main" id="{899AEF38-D623-4F0C-BD46-20BAAC9B6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513931"/>
            <a:ext cx="2357437" cy="2601119"/>
          </a:xfrm>
        </p:spPr>
        <p:txBody>
          <a:bodyPr rtlCol="0" anchor="t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3500"/>
              <a:t>border on specific sides</a:t>
            </a:r>
          </a:p>
        </p:txBody>
      </p:sp>
      <p:pic>
        <p:nvPicPr>
          <p:cNvPr id="91138" name="Picture 2" descr="the output for the code given in this slide">
            <a:extLst>
              <a:ext uri="{FF2B5EF4-FFF2-40B4-BE49-F238E27FC236}">
                <a16:creationId xmlns:a16="http://schemas.microsoft.com/office/drawing/2014/main" id="{C4648849-973F-48C2-819F-334E2762A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85900" y="2839601"/>
            <a:ext cx="685800" cy="9453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529EE59-6A60-4E04-A9B8-FB9733357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0489" y="730249"/>
            <a:ext cx="5364860" cy="5384801"/>
          </a:xfrm>
        </p:spPr>
        <p:txBody>
          <a:bodyPr anchor="ctr">
            <a:normAutofit/>
          </a:bodyPr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Use CSS to configure a line on one or more sides of an element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border-bottom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border-left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border-right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1600">
                <a:latin typeface="+mj-lt"/>
              </a:rPr>
              <a:t>border-top</a:t>
            </a:r>
          </a:p>
          <a:p>
            <a:pPr marL="457200" lvl="1" indent="0" eaLnBrk="1" hangingPunct="1">
              <a:buNone/>
            </a:pPr>
            <a:br>
              <a:rPr lang="en-US" altLang="en-US" sz="1600">
                <a:latin typeface="+mj-lt"/>
              </a:rPr>
            </a:br>
            <a:r>
              <a:rPr lang="en-US" altLang="en-US" sz="1600" b="1">
                <a:latin typeface="+mj-lt"/>
                <a:cs typeface="Times New Roman" panose="02020603050405020304" pitchFamily="18" charset="0"/>
              </a:rPr>
              <a:t>		</a:t>
            </a:r>
            <a:r>
              <a:rPr lang="en-US" alt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 h2 { border-bottom: 2px solid #ff0000 }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endParaRPr lang="en-US" altLang="en-US" sz="1600">
              <a:latin typeface="+mj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2076</Words>
  <Application>Microsoft Office PowerPoint</Application>
  <PresentationFormat>On-screen Show (4:3)</PresentationFormat>
  <Paragraphs>443</Paragraphs>
  <Slides>46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Arial</vt:lpstr>
      <vt:lpstr>Calibri</vt:lpstr>
      <vt:lpstr>Calibri Light</vt:lpstr>
      <vt:lpstr>Times New Roman</vt:lpstr>
      <vt:lpstr>Verdana</vt:lpstr>
      <vt:lpstr>Wingdings</vt:lpstr>
      <vt:lpstr>Wingdings 2</vt:lpstr>
      <vt:lpstr>Wingdings 3</vt:lpstr>
      <vt:lpstr>Office Theme</vt:lpstr>
      <vt:lpstr>Web Programming AndDesign</vt:lpstr>
      <vt:lpstr>Learning Outcomes</vt:lpstr>
      <vt:lpstr>Learning Outcomes (cont’d)</vt:lpstr>
      <vt:lpstr>CSS Box Model</vt:lpstr>
      <vt:lpstr>Box model - margin</vt:lpstr>
      <vt:lpstr>margin property</vt:lpstr>
      <vt:lpstr>Box model - border</vt:lpstr>
      <vt:lpstr>border examples</vt:lpstr>
      <vt:lpstr>border on specific sides</vt:lpstr>
      <vt:lpstr>Rounded Corners</vt:lpstr>
      <vt:lpstr>Rounded Corner Example</vt:lpstr>
      <vt:lpstr>box-shadow Property</vt:lpstr>
      <vt:lpstr>Browser Display Can Vary</vt:lpstr>
      <vt:lpstr>Box model - padding</vt:lpstr>
      <vt:lpstr>padding Property</vt:lpstr>
      <vt:lpstr>Padding on specific sides</vt:lpstr>
      <vt:lpstr>Two-value padding shorthand</vt:lpstr>
      <vt:lpstr>Four-value padding shorthand</vt:lpstr>
      <vt:lpstr>Horizontal Rule Element</vt:lpstr>
      <vt:lpstr>Checkpoint 4.1</vt:lpstr>
      <vt:lpstr>Web Graphics</vt:lpstr>
      <vt:lpstr>GIF</vt:lpstr>
      <vt:lpstr>JPEG</vt:lpstr>
      <vt:lpstr>PNG</vt:lpstr>
      <vt:lpstr>Foreground &lt;img&gt; Element</vt:lpstr>
      <vt:lpstr>Accessibility &amp; Images </vt:lpstr>
      <vt:lpstr>Image Link</vt:lpstr>
      <vt:lpstr>Thumbnail Image</vt:lpstr>
      <vt:lpstr>Image Optimization</vt:lpstr>
      <vt:lpstr>Naming convention</vt:lpstr>
      <vt:lpstr>Organizing Your Site</vt:lpstr>
      <vt:lpstr>background-image Property</vt:lpstr>
      <vt:lpstr>background-repeat Property</vt:lpstr>
      <vt:lpstr>Using background-repeat</vt:lpstr>
      <vt:lpstr>Multiple Background Images</vt:lpstr>
      <vt:lpstr>Background gradient</vt:lpstr>
      <vt:lpstr>Maintain aspect ratio of images</vt:lpstr>
      <vt:lpstr>&lt;figure&gt; &amp; &lt;figcaption&gt; Elements</vt:lpstr>
      <vt:lpstr>HTML5 &lt;meter&gt; Element</vt:lpstr>
      <vt:lpstr>HTML5 &lt;progress&gt; Element</vt:lpstr>
      <vt:lpstr>Checkpoint 4.2</vt:lpstr>
      <vt:lpstr>Favorites Icon</vt:lpstr>
      <vt:lpstr>CSS Sprites</vt:lpstr>
      <vt:lpstr>opacity Property</vt:lpstr>
      <vt:lpstr>rgba() Color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2021-07-28T04:14:31Z</dcterms:created>
  <dcterms:modified xsi:type="dcterms:W3CDTF">2023-10-03T15:46:58Z</dcterms:modified>
</cp:coreProperties>
</file>